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6858000" cy="9144000"/>
  <p:defaultTextStyle>
    <a:defPPr>
      <a:defRPr lang="es-ES_tradnl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4541"/>
  </p:normalViewPr>
  <p:slideViewPr>
    <p:cSldViewPr snapToGrid="0" snapToObjects="1">
      <p:cViewPr varScale="1">
        <p:scale>
          <a:sx n="51" d="100"/>
          <a:sy n="51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4D237-F52F-7E43-8978-AFA0294F026B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F0E19-FDC6-314E-A507-60521F758C50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6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_tradnl" dirty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2B20-99F5-F248-B361-D4A89043B387}" type="datetimeFigureOut">
              <a:rPr lang="es-ES_tradnl" smtClean="0"/>
              <a:t>19/10/2020</a:t>
            </a:fld>
            <a:endParaRPr lang="es-ES_trad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5C48-992D-FA47-ADFC-6DFA1D5B0DB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320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YLyG7WfEhMKvyGiY6" TargetMode="Externa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38" y="0"/>
            <a:ext cx="7698355" cy="108288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C393EF3-D653-4472-B111-6A99D5F6A18E}"/>
              </a:ext>
            </a:extLst>
          </p:cNvPr>
          <p:cNvSpPr/>
          <p:nvPr/>
        </p:nvSpPr>
        <p:spPr>
          <a:xfrm>
            <a:off x="810810" y="501769"/>
            <a:ext cx="6815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rebuchet MS" charset="0"/>
                <a:ea typeface="Trebuchet MS" charset="0"/>
                <a:cs typeface="Trebuchet MS" charset="0"/>
              </a:rPr>
              <a:t>ADVANCES IN CANCER RESEARCH</a:t>
            </a:r>
          </a:p>
          <a:p>
            <a:pPr algn="ctr"/>
            <a:r>
              <a:rPr lang="es-ES" sz="1800" b="1" dirty="0" smtClean="0">
                <a:solidFill>
                  <a:srgbClr val="EB7332"/>
                </a:solidFill>
              </a:rPr>
              <a:t>Workshop </a:t>
            </a:r>
            <a:r>
              <a:rPr lang="en-US" sz="1800" b="1" dirty="0">
                <a:solidFill>
                  <a:srgbClr val="EB7332"/>
                </a:solidFill>
              </a:rPr>
              <a:t>October 30</a:t>
            </a:r>
            <a:r>
              <a:rPr lang="en-US" sz="1800" b="1" baseline="30000" dirty="0">
                <a:solidFill>
                  <a:srgbClr val="EB7332"/>
                </a:solidFill>
              </a:rPr>
              <a:t>th</a:t>
            </a:r>
            <a:r>
              <a:rPr lang="en-US" sz="1800" b="1" dirty="0">
                <a:solidFill>
                  <a:srgbClr val="EB7332"/>
                </a:solidFill>
              </a:rPr>
              <a:t> </a:t>
            </a:r>
            <a:r>
              <a:rPr lang="en-US" sz="1800" b="1" dirty="0" smtClean="0">
                <a:solidFill>
                  <a:srgbClr val="EB7332"/>
                </a:solidFill>
              </a:rPr>
              <a:t>2020</a:t>
            </a:r>
          </a:p>
          <a:p>
            <a:pPr algn="ctr"/>
            <a:endParaRPr lang="en-US" sz="1800" b="1" dirty="0">
              <a:solidFill>
                <a:srgbClr val="EB7332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BEE7264-1C29-4BB2-8802-3169A79817B2}"/>
              </a:ext>
            </a:extLst>
          </p:cNvPr>
          <p:cNvSpPr txBox="1"/>
          <p:nvPr/>
        </p:nvSpPr>
        <p:spPr>
          <a:xfrm>
            <a:off x="810810" y="1406122"/>
            <a:ext cx="6168187" cy="60555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endParaRPr lang="es-ES" sz="1200" dirty="0" smtClean="0"/>
          </a:p>
          <a:p>
            <a:pPr algn="just"/>
            <a:r>
              <a:rPr lang="es-ES_tradnl" sz="1200" b="1" dirty="0" smtClean="0">
                <a:solidFill>
                  <a:srgbClr val="EB7332"/>
                </a:solidFill>
                <a:latin typeface="Calibri" pitchFamily="34" charset="0"/>
              </a:rPr>
              <a:t>Objetivo:  </a:t>
            </a:r>
          </a:p>
          <a:p>
            <a:pPr algn="just"/>
            <a:endParaRPr lang="es-ES_tradnl" sz="1200" b="1" dirty="0" smtClean="0">
              <a:solidFill>
                <a:srgbClr val="EB7332"/>
              </a:solidFill>
              <a:latin typeface="Calibri" pitchFamily="34" charset="0"/>
            </a:endParaRPr>
          </a:p>
          <a:p>
            <a:pPr algn="just"/>
            <a:r>
              <a:rPr lang="es-ES_tradnl" sz="1100" dirty="0"/>
              <a:t>Mostrar los últimos avances en investigación en cáncer que se están llevando a cabo principalmente a nivel regional, desde el punto de vista de diagnóstico y búsqueda de nuevas terapias. También contaremos con invitados que son colaboradores externos de proyectos en el IIS Aragón.</a:t>
            </a:r>
          </a:p>
          <a:p>
            <a:pPr algn="just"/>
            <a:endParaRPr lang="es-ES_tradnl" sz="1200" b="1" dirty="0" smtClean="0">
              <a:solidFill>
                <a:srgbClr val="EB7332"/>
              </a:solidFill>
              <a:latin typeface="Calibri" pitchFamily="34" charset="0"/>
            </a:endParaRPr>
          </a:p>
          <a:p>
            <a:pPr algn="just"/>
            <a:r>
              <a:rPr lang="es-ES_tradnl" sz="1200" b="1" dirty="0" smtClean="0">
                <a:solidFill>
                  <a:srgbClr val="EB7332"/>
                </a:solidFill>
                <a:latin typeface="Calibri" pitchFamily="34" charset="0"/>
              </a:rPr>
              <a:t>Programa :</a:t>
            </a:r>
          </a:p>
          <a:p>
            <a:pPr algn="just"/>
            <a:endParaRPr lang="es-ES" sz="900" dirty="0" smtClean="0"/>
          </a:p>
          <a:p>
            <a:pPr>
              <a:lnSpc>
                <a:spcPct val="150000"/>
              </a:lnSpc>
            </a:pPr>
            <a:r>
              <a:rPr lang="es-ES" sz="1100" u="sng" dirty="0" smtClean="0"/>
              <a:t>CIBA-</a:t>
            </a:r>
            <a:r>
              <a:rPr lang="es-ES" sz="1100" u="sng" dirty="0" err="1" smtClean="0"/>
              <a:t>Speakers</a:t>
            </a:r>
            <a:r>
              <a:rPr lang="es-ES" sz="1100" u="sng" dirty="0" smtClean="0"/>
              <a:t> (9:30-13:00h)</a:t>
            </a:r>
            <a:endParaRPr lang="es-ES" sz="1100" dirty="0" smtClean="0"/>
          </a:p>
          <a:p>
            <a:pPr>
              <a:lnSpc>
                <a:spcPct val="150000"/>
              </a:lnSpc>
            </a:pPr>
            <a:r>
              <a:rPr lang="es-ES" sz="1100" b="1" dirty="0" smtClean="0"/>
              <a:t>9.30-10. </a:t>
            </a:r>
            <a:r>
              <a:rPr lang="es-ES" sz="1100" dirty="0" smtClean="0"/>
              <a:t>Pilar Martín-Duque (IACS, ARAID): </a:t>
            </a:r>
            <a:r>
              <a:rPr lang="es-ES" sz="1100" dirty="0" err="1"/>
              <a:t>On</a:t>
            </a:r>
            <a:r>
              <a:rPr lang="es-ES" sz="1100" dirty="0"/>
              <a:t>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search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Trojan</a:t>
            </a:r>
            <a:r>
              <a:rPr lang="es-ES" sz="1100" dirty="0"/>
              <a:t> </a:t>
            </a:r>
            <a:r>
              <a:rPr lang="es-ES" sz="1100" dirty="0" err="1"/>
              <a:t>Horses</a:t>
            </a:r>
            <a:r>
              <a:rPr lang="es-ES" sz="1100" dirty="0"/>
              <a:t> to </a:t>
            </a:r>
            <a:r>
              <a:rPr lang="es-ES" sz="1100" dirty="0" err="1"/>
              <a:t>carry</a:t>
            </a:r>
            <a:r>
              <a:rPr lang="es-ES" sz="1100" dirty="0"/>
              <a:t> </a:t>
            </a:r>
            <a:r>
              <a:rPr lang="es-ES" sz="1100" dirty="0" err="1"/>
              <a:t>anticancer</a:t>
            </a:r>
            <a:r>
              <a:rPr lang="es-ES" sz="1100" dirty="0"/>
              <a:t> </a:t>
            </a:r>
            <a:r>
              <a:rPr lang="es-ES" sz="1100" dirty="0" err="1"/>
              <a:t>therapies</a:t>
            </a:r>
            <a:endParaRPr lang="es-ES" sz="1100" dirty="0"/>
          </a:p>
          <a:p>
            <a:pPr>
              <a:lnSpc>
                <a:spcPct val="150000"/>
              </a:lnSpc>
            </a:pPr>
            <a:r>
              <a:rPr lang="es-ES" sz="1100" b="1" dirty="0" smtClean="0"/>
              <a:t>10-10:30</a:t>
            </a:r>
            <a:r>
              <a:rPr lang="es-ES" sz="1100" dirty="0" smtClean="0"/>
              <a:t>. Alberto Jiménez </a:t>
            </a:r>
            <a:r>
              <a:rPr lang="es-ES" sz="1100" dirty="0" err="1" smtClean="0"/>
              <a:t>Schuhmacher</a:t>
            </a:r>
            <a:r>
              <a:rPr lang="es-ES" sz="1100" dirty="0" smtClean="0"/>
              <a:t> (IIS Aragón, ARAID): </a:t>
            </a:r>
            <a:r>
              <a:rPr lang="es-ES" sz="1100" dirty="0" err="1"/>
              <a:t>Development</a:t>
            </a:r>
            <a:r>
              <a:rPr lang="es-ES" sz="1100" dirty="0"/>
              <a:t> and </a:t>
            </a:r>
            <a:r>
              <a:rPr lang="es-ES" sz="1100" dirty="0" err="1"/>
              <a:t>characterization</a:t>
            </a:r>
            <a:r>
              <a:rPr lang="es-ES" sz="1100" dirty="0"/>
              <a:t> of </a:t>
            </a:r>
            <a:r>
              <a:rPr lang="es-ES" sz="1100" dirty="0" err="1"/>
              <a:t>nanobody-based</a:t>
            </a:r>
            <a:r>
              <a:rPr lang="es-ES" sz="1100" dirty="0"/>
              <a:t> </a:t>
            </a:r>
            <a:r>
              <a:rPr lang="es-ES" sz="1100" dirty="0" err="1"/>
              <a:t>imaging</a:t>
            </a:r>
            <a:r>
              <a:rPr lang="es-ES" sz="1100" dirty="0"/>
              <a:t> and </a:t>
            </a:r>
            <a:r>
              <a:rPr lang="es-ES" sz="1100" dirty="0" err="1"/>
              <a:t>theragnostic</a:t>
            </a:r>
            <a:r>
              <a:rPr lang="es-ES" sz="1100" dirty="0"/>
              <a:t> </a:t>
            </a:r>
            <a:r>
              <a:rPr lang="es-ES" sz="1100" dirty="0" err="1"/>
              <a:t>tools</a:t>
            </a:r>
            <a:r>
              <a:rPr lang="es-ES" sz="1100" dirty="0"/>
              <a:t> </a:t>
            </a:r>
            <a:r>
              <a:rPr lang="es-ES" sz="1100" dirty="0" err="1"/>
              <a:t>against</a:t>
            </a:r>
            <a:r>
              <a:rPr lang="es-ES" sz="1100" dirty="0"/>
              <a:t> PDAC, GBM and DIPG.</a:t>
            </a:r>
          </a:p>
          <a:p>
            <a:pPr>
              <a:lnSpc>
                <a:spcPct val="150000"/>
              </a:lnSpc>
            </a:pPr>
            <a:r>
              <a:rPr lang="es-ES" sz="1100" b="1" dirty="0" smtClean="0"/>
              <a:t>10:30-11</a:t>
            </a:r>
            <a:r>
              <a:rPr lang="es-ES" sz="1100" dirty="0" smtClean="0"/>
              <a:t>.</a:t>
            </a:r>
            <a:r>
              <a:rPr lang="es-ES" sz="1100" dirty="0"/>
              <a:t>  Laia Caja (Uppsala </a:t>
            </a:r>
            <a:r>
              <a:rPr lang="es-ES" sz="1100" dirty="0" err="1"/>
              <a:t>University</a:t>
            </a:r>
            <a:r>
              <a:rPr lang="es-ES" sz="1100" dirty="0"/>
              <a:t>, </a:t>
            </a:r>
            <a:r>
              <a:rPr lang="es-ES" sz="1100" dirty="0" err="1"/>
              <a:t>Sweden</a:t>
            </a:r>
            <a:r>
              <a:rPr lang="es-ES" sz="1100" dirty="0"/>
              <a:t>). NOX4 role in </a:t>
            </a:r>
            <a:r>
              <a:rPr lang="es-ES" sz="1100" dirty="0" err="1"/>
              <a:t>glioblastoma</a:t>
            </a:r>
            <a:r>
              <a:rPr lang="es-ES" sz="1100" dirty="0"/>
              <a:t> </a:t>
            </a:r>
            <a:r>
              <a:rPr lang="es-ES" sz="1100" dirty="0" err="1"/>
              <a:t>tumorigenesis</a:t>
            </a:r>
            <a:endParaRPr lang="es-ES" sz="1100" dirty="0"/>
          </a:p>
          <a:p>
            <a:pPr>
              <a:lnSpc>
                <a:spcPct val="150000"/>
              </a:lnSpc>
            </a:pPr>
            <a:r>
              <a:rPr lang="es-ES" sz="1100" b="1" dirty="0" smtClean="0"/>
              <a:t>11-11.30</a:t>
            </a:r>
            <a:r>
              <a:rPr lang="es-ES" sz="1100" dirty="0" smtClean="0"/>
              <a:t>. </a:t>
            </a:r>
            <a:r>
              <a:rPr lang="es-ES" sz="1100" dirty="0" err="1"/>
              <a:t>Coffee</a:t>
            </a:r>
            <a:r>
              <a:rPr lang="es-ES" sz="1100" dirty="0"/>
              <a:t> break</a:t>
            </a:r>
          </a:p>
          <a:p>
            <a:pPr>
              <a:lnSpc>
                <a:spcPct val="150000"/>
              </a:lnSpc>
            </a:pPr>
            <a:r>
              <a:rPr lang="es-ES" sz="1100" b="1" dirty="0" smtClean="0"/>
              <a:t>11.30-12</a:t>
            </a:r>
            <a:r>
              <a:rPr lang="es-ES" sz="1100" dirty="0" smtClean="0"/>
              <a:t>. Alfredo </a:t>
            </a:r>
            <a:r>
              <a:rPr lang="es-ES" sz="1100" dirty="0"/>
              <a:t>Caro-Maldonado (</a:t>
            </a:r>
            <a:r>
              <a:rPr lang="es-ES" sz="1100" dirty="0" err="1"/>
              <a:t>Agilent</a:t>
            </a:r>
            <a:r>
              <a:rPr lang="es-ES" sz="1100" dirty="0"/>
              <a:t> Technologies). </a:t>
            </a:r>
            <a:r>
              <a:rPr lang="en-US" sz="1100" dirty="0"/>
              <a:t>Seahorse technology to analyze cell metabolism, a critical contributor to many cellular </a:t>
            </a:r>
            <a:r>
              <a:rPr lang="en-US" sz="1100" dirty="0" smtClean="0"/>
              <a:t>functions</a:t>
            </a:r>
          </a:p>
          <a:p>
            <a:pPr>
              <a:lnSpc>
                <a:spcPct val="150000"/>
              </a:lnSpc>
            </a:pPr>
            <a:r>
              <a:rPr lang="es-ES" sz="1100" b="1" dirty="0" smtClean="0"/>
              <a:t>12-12:30</a:t>
            </a:r>
            <a:r>
              <a:rPr lang="es-ES" sz="1100" dirty="0"/>
              <a:t> Joaquín Marco / Ruth </a:t>
            </a:r>
            <a:r>
              <a:rPr lang="es-ES" sz="1100" dirty="0" smtClean="0"/>
              <a:t>Soler (IIS Aragón, Universidad Zaragoza): "</a:t>
            </a:r>
            <a:r>
              <a:rPr lang="es-ES" sz="1100" dirty="0" err="1" smtClean="0"/>
              <a:t>Especially</a:t>
            </a:r>
            <a:r>
              <a:rPr lang="es-ES" sz="1100" dirty="0" smtClean="0"/>
              <a:t> </a:t>
            </a:r>
            <a:r>
              <a:rPr lang="es-ES" sz="1100" dirty="0" err="1" smtClean="0"/>
              <a:t>glycolytic</a:t>
            </a:r>
            <a:r>
              <a:rPr lang="es-ES" sz="1100" dirty="0" smtClean="0"/>
              <a:t> and </a:t>
            </a:r>
            <a:r>
              <a:rPr lang="es-ES" sz="1100" dirty="0" err="1" smtClean="0"/>
              <a:t>aggressive</a:t>
            </a:r>
            <a:r>
              <a:rPr lang="es-ES" sz="1100" dirty="0" smtClean="0"/>
              <a:t> </a:t>
            </a:r>
            <a:r>
              <a:rPr lang="es-ES" sz="1100" dirty="0" err="1" smtClean="0"/>
              <a:t>tumors</a:t>
            </a:r>
            <a:r>
              <a:rPr lang="es-ES" sz="1100" dirty="0" smtClean="0"/>
              <a:t> </a:t>
            </a:r>
            <a:r>
              <a:rPr lang="es-ES" sz="1100" dirty="0" err="1" smtClean="0"/>
              <a:t>with</a:t>
            </a:r>
            <a:r>
              <a:rPr lang="es-ES" sz="1100" dirty="0" smtClean="0"/>
              <a:t> </a:t>
            </a:r>
            <a:r>
              <a:rPr lang="es-ES" sz="1100" dirty="0" err="1" smtClean="0"/>
              <a:t>mutations</a:t>
            </a:r>
            <a:r>
              <a:rPr lang="es-ES" sz="1100" dirty="0" smtClean="0"/>
              <a:t> in </a:t>
            </a:r>
            <a:r>
              <a:rPr lang="es-ES" sz="1100" dirty="0" err="1" smtClean="0"/>
              <a:t>mtDNA</a:t>
            </a:r>
            <a:r>
              <a:rPr lang="es-ES" sz="1100" dirty="0" smtClean="0"/>
              <a:t> are </a:t>
            </a:r>
            <a:r>
              <a:rPr lang="es-ES" sz="1100" dirty="0" err="1" smtClean="0"/>
              <a:t>sensitive</a:t>
            </a:r>
            <a:r>
              <a:rPr lang="es-ES" sz="1100" dirty="0" smtClean="0"/>
              <a:t> to </a:t>
            </a:r>
            <a:r>
              <a:rPr lang="es-ES" sz="1100" dirty="0" err="1" smtClean="0"/>
              <a:t>dichloroacetate-induced</a:t>
            </a:r>
            <a:r>
              <a:rPr lang="es-ES" sz="1100" dirty="0" smtClean="0"/>
              <a:t> </a:t>
            </a:r>
            <a:r>
              <a:rPr lang="es-ES" sz="1100" dirty="0" err="1" smtClean="0"/>
              <a:t>cell</a:t>
            </a:r>
            <a:r>
              <a:rPr lang="es-ES" sz="1100" dirty="0" smtClean="0"/>
              <a:t> </a:t>
            </a:r>
            <a:r>
              <a:rPr lang="es-ES" sz="1100" dirty="0" err="1" smtClean="0"/>
              <a:t>death</a:t>
            </a:r>
            <a:r>
              <a:rPr lang="es-ES" sz="1100" dirty="0" smtClean="0"/>
              <a:t>"</a:t>
            </a:r>
            <a:endParaRPr lang="es-ES" sz="1100" b="1" dirty="0" smtClean="0"/>
          </a:p>
          <a:p>
            <a:pPr>
              <a:lnSpc>
                <a:spcPct val="150000"/>
              </a:lnSpc>
            </a:pPr>
            <a:r>
              <a:rPr lang="es-ES" sz="1100" b="1" dirty="0" smtClean="0"/>
              <a:t>12:30-13</a:t>
            </a:r>
            <a:r>
              <a:rPr lang="es-ES" sz="1100" dirty="0" smtClean="0"/>
              <a:t>. Sarah </a:t>
            </a:r>
            <a:r>
              <a:rPr lang="es-ES" sz="1100" dirty="0" err="1"/>
              <a:t>Courtois</a:t>
            </a:r>
            <a:r>
              <a:rPr lang="es-ES" sz="1100" dirty="0"/>
              <a:t> (IIS </a:t>
            </a:r>
            <a:r>
              <a:rPr lang="es-ES" sz="1100" dirty="0" smtClean="0"/>
              <a:t>Aragón). </a:t>
            </a:r>
            <a:r>
              <a:rPr lang="es-ES" sz="1100" dirty="0" err="1"/>
              <a:t>Inhibition</a:t>
            </a:r>
            <a:r>
              <a:rPr lang="es-ES" sz="1100" dirty="0"/>
              <a:t> of </a:t>
            </a:r>
            <a:r>
              <a:rPr lang="es-ES" sz="1100" dirty="0" err="1"/>
              <a:t>mitochondrial</a:t>
            </a:r>
            <a:r>
              <a:rPr lang="es-ES" sz="1100" dirty="0"/>
              <a:t> </a:t>
            </a:r>
            <a:r>
              <a:rPr lang="es-ES" sz="1100" dirty="0" err="1"/>
              <a:t>dynamics</a:t>
            </a:r>
            <a:r>
              <a:rPr lang="es-ES" sz="1100" dirty="0"/>
              <a:t> </a:t>
            </a:r>
            <a:r>
              <a:rPr lang="es-ES" sz="1100" dirty="0" err="1"/>
              <a:t>preferentially</a:t>
            </a:r>
            <a:r>
              <a:rPr lang="es-ES" sz="1100" dirty="0"/>
              <a:t> targets </a:t>
            </a:r>
            <a:r>
              <a:rPr lang="es-ES" sz="1100" dirty="0" err="1"/>
              <a:t>pancreatic</a:t>
            </a:r>
            <a:r>
              <a:rPr lang="es-ES" sz="1100" dirty="0"/>
              <a:t> </a:t>
            </a:r>
            <a:r>
              <a:rPr lang="es-ES" sz="1100" dirty="0" err="1"/>
              <a:t>cancer</a:t>
            </a:r>
            <a:r>
              <a:rPr lang="es-ES" sz="1100" dirty="0"/>
              <a:t> </a:t>
            </a:r>
            <a:r>
              <a:rPr lang="es-ES" sz="1100" dirty="0" err="1"/>
              <a:t>cells</a:t>
            </a:r>
            <a:r>
              <a:rPr lang="es-ES" sz="1100" dirty="0"/>
              <a:t> </a:t>
            </a:r>
            <a:r>
              <a:rPr lang="es-ES" sz="1100" dirty="0" err="1"/>
              <a:t>with</a:t>
            </a:r>
            <a:r>
              <a:rPr lang="es-ES" sz="1100" dirty="0"/>
              <a:t> </a:t>
            </a:r>
            <a:r>
              <a:rPr lang="es-ES" sz="1100" dirty="0" err="1"/>
              <a:t>enhanced</a:t>
            </a:r>
            <a:r>
              <a:rPr lang="es-ES" sz="1100" dirty="0"/>
              <a:t> </a:t>
            </a:r>
            <a:r>
              <a:rPr lang="es-ES" sz="1100" dirty="0" err="1"/>
              <a:t>tumorigenic</a:t>
            </a:r>
            <a:r>
              <a:rPr lang="es-ES" sz="1100" dirty="0"/>
              <a:t> and </a:t>
            </a:r>
            <a:r>
              <a:rPr lang="es-ES" sz="1100" dirty="0" err="1"/>
              <a:t>invasive</a:t>
            </a:r>
            <a:r>
              <a:rPr lang="es-ES" sz="1100" dirty="0"/>
              <a:t> </a:t>
            </a:r>
            <a:r>
              <a:rPr lang="es-ES" sz="1100" dirty="0" err="1" smtClean="0"/>
              <a:t>potential</a:t>
            </a:r>
            <a:endParaRPr lang="es-ES_tradnl" sz="9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" sz="1200" b="1" dirty="0" smtClean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s-ES" sz="1200" b="1" dirty="0" smtClean="0">
                <a:solidFill>
                  <a:srgbClr val="EB7332"/>
                </a:solidFill>
                <a:latin typeface="Calibri" pitchFamily="34" charset="0"/>
              </a:rPr>
              <a:t>Organiza:</a:t>
            </a:r>
          </a:p>
          <a:p>
            <a:pPr algn="just">
              <a:lnSpc>
                <a:spcPts val="1500"/>
              </a:lnSpc>
            </a:pPr>
            <a:endParaRPr lang="es-ES" sz="12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r>
              <a:rPr lang="es-ES_tradnl" sz="1100" b="1" dirty="0" smtClean="0"/>
              <a:t>Dr</a:t>
            </a:r>
            <a:r>
              <a:rPr lang="es-ES_tradnl" sz="1100" b="1" dirty="0"/>
              <a:t>. Patricia </a:t>
            </a:r>
            <a:r>
              <a:rPr lang="es-ES_tradnl" sz="1100" b="1" dirty="0" smtClean="0"/>
              <a:t>Sancho</a:t>
            </a:r>
            <a:r>
              <a:rPr lang="es-ES_tradnl" sz="1100" dirty="0" smtClean="0"/>
              <a:t>.  </a:t>
            </a:r>
            <a:r>
              <a:rPr lang="es-ES_tradnl" sz="1100" dirty="0" err="1" smtClean="0"/>
              <a:t>Group</a:t>
            </a:r>
            <a:r>
              <a:rPr lang="es-ES_tradnl" sz="1100" dirty="0" smtClean="0"/>
              <a:t> </a:t>
            </a:r>
            <a:r>
              <a:rPr lang="es-ES_tradnl" sz="1100" dirty="0"/>
              <a:t>leader, </a:t>
            </a:r>
            <a:r>
              <a:rPr lang="es-ES_tradnl" sz="1100" dirty="0" err="1"/>
              <a:t>Metabolism</a:t>
            </a:r>
            <a:r>
              <a:rPr lang="es-ES_tradnl" sz="1100" dirty="0"/>
              <a:t> &amp; </a:t>
            </a:r>
            <a:r>
              <a:rPr lang="es-ES_tradnl" sz="1100" dirty="0" err="1"/>
              <a:t>Cancer</a:t>
            </a:r>
            <a:r>
              <a:rPr lang="es-ES_tradnl" sz="1100" dirty="0"/>
              <a:t> </a:t>
            </a:r>
            <a:r>
              <a:rPr lang="es-ES_tradnl" sz="1100" dirty="0" err="1"/>
              <a:t>Stem</a:t>
            </a:r>
            <a:r>
              <a:rPr lang="es-ES_tradnl" sz="1100" dirty="0"/>
              <a:t> </a:t>
            </a:r>
            <a:r>
              <a:rPr lang="es-ES_tradnl" sz="1100" dirty="0" err="1" smtClean="0"/>
              <a:t>Cells</a:t>
            </a:r>
            <a:r>
              <a:rPr lang="es-ES_tradnl" sz="1100" dirty="0" smtClean="0"/>
              <a:t>. </a:t>
            </a:r>
            <a:r>
              <a:rPr lang="es-ES_tradnl" sz="1100" dirty="0" err="1" smtClean="0"/>
              <a:t>Traslational</a:t>
            </a:r>
            <a:r>
              <a:rPr lang="es-ES_tradnl" sz="1100" dirty="0" smtClean="0"/>
              <a:t> </a:t>
            </a:r>
            <a:r>
              <a:rPr lang="es-ES_tradnl" sz="1100" dirty="0" err="1"/>
              <a:t>Research</a:t>
            </a:r>
            <a:r>
              <a:rPr lang="es-ES_tradnl" sz="1100" dirty="0"/>
              <a:t> </a:t>
            </a:r>
            <a:r>
              <a:rPr lang="es-ES_tradnl" sz="1100" dirty="0" err="1"/>
              <a:t>Unit</a:t>
            </a:r>
            <a:r>
              <a:rPr lang="es-ES_tradnl" sz="1100" dirty="0"/>
              <a:t>, Hospital Miguel </a:t>
            </a:r>
            <a:r>
              <a:rPr lang="es-ES_tradnl" sz="1100" dirty="0" smtClean="0"/>
              <a:t>Servet, IIS Aragón</a:t>
            </a:r>
          </a:p>
          <a:p>
            <a:pPr algn="just">
              <a:lnSpc>
                <a:spcPts val="1500"/>
              </a:lnSpc>
            </a:pPr>
            <a:r>
              <a:rPr lang="es-ES_tradnl" sz="1100" b="1" dirty="0" smtClean="0"/>
              <a:t>Instituto </a:t>
            </a:r>
            <a:r>
              <a:rPr lang="es-ES_tradnl" sz="1100" b="1" dirty="0"/>
              <a:t>de Investigación Sanitaria </a:t>
            </a:r>
            <a:r>
              <a:rPr lang="es-ES_tradnl" sz="1100" b="1" dirty="0" smtClean="0"/>
              <a:t>Aragón.</a:t>
            </a:r>
            <a:endParaRPr lang="es-ES_tradnl" sz="1100" b="1" dirty="0">
              <a:solidFill>
                <a:srgbClr val="EB7332"/>
              </a:solidFill>
              <a:latin typeface="Calibri" pitchFamily="34" charset="0"/>
            </a:endParaRPr>
          </a:p>
          <a:p>
            <a:pPr algn="just">
              <a:lnSpc>
                <a:spcPts val="1500"/>
              </a:lnSpc>
            </a:pPr>
            <a:endParaRPr lang="es-ES_tradnl" sz="1200" b="1" dirty="0" smtClean="0">
              <a:solidFill>
                <a:srgbClr val="EB7332"/>
              </a:solidFill>
              <a:latin typeface="Calibri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0AECCC-F9BB-4798-A064-54A29167DB51}"/>
              </a:ext>
            </a:extLst>
          </p:cNvPr>
          <p:cNvSpPr txBox="1"/>
          <p:nvPr/>
        </p:nvSpPr>
        <p:spPr>
          <a:xfrm>
            <a:off x="1317905" y="9609708"/>
            <a:ext cx="2456235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Lugar</a:t>
            </a:r>
            <a:r>
              <a:rPr lang="es-ES_tradnl" sz="1093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: Mixta  Presencial/ Online</a:t>
            </a:r>
            <a:endParaRPr lang="es-ES_tradnl" sz="1093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BB89AE-7203-43B2-BA20-8D101FA7D766}"/>
              </a:ext>
            </a:extLst>
          </p:cNvPr>
          <p:cNvSpPr txBox="1"/>
          <p:nvPr/>
        </p:nvSpPr>
        <p:spPr>
          <a:xfrm>
            <a:off x="1358486" y="9902094"/>
            <a:ext cx="3543297" cy="26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93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Fecha: </a:t>
            </a:r>
            <a:r>
              <a:rPr lang="es-ES_tradnl" sz="1093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viernes 30 octubre</a:t>
            </a:r>
            <a:endParaRPr lang="es-ES_tradnl" sz="1093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2D6F0DFA-6232-43BE-805C-FCF7D4AD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17" y="9651068"/>
            <a:ext cx="114300" cy="1778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0B82396-ACF3-41EE-96C6-CEA3DDB99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167" y="9952979"/>
            <a:ext cx="152400" cy="15240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AF13910C-56E1-462E-8DEA-400EE2459628}"/>
              </a:ext>
            </a:extLst>
          </p:cNvPr>
          <p:cNvSpPr/>
          <p:nvPr/>
        </p:nvSpPr>
        <p:spPr>
          <a:xfrm>
            <a:off x="55418" y="10367165"/>
            <a:ext cx="7453747" cy="398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formacion@iisaragon.es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es-E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•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</a:rPr>
              <a:t>  </a:t>
            </a:r>
            <a:r>
              <a:rPr lang="es-ES" sz="1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976 71 38 56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45077" y="7345176"/>
            <a:ext cx="3663279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ES_tradnl" sz="1200" b="1" dirty="0">
                <a:solidFill>
                  <a:srgbClr val="EB7332"/>
                </a:solidFill>
                <a:latin typeface="Calibri" pitchFamily="34" charset="0"/>
              </a:rPr>
              <a:t>Inscripción:</a:t>
            </a:r>
          </a:p>
          <a:p>
            <a:pPr algn="just">
              <a:lnSpc>
                <a:spcPts val="1500"/>
              </a:lnSpc>
            </a:pPr>
            <a:r>
              <a:rPr lang="es-ES" sz="11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interesados en la jornada deberán rellenar la solicitud de inscripción a través del enlace que se facilita a continuación, </a:t>
            </a:r>
            <a:r>
              <a:rPr lang="es-ES" sz="11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requisito imprescindible </a:t>
            </a:r>
            <a:r>
              <a:rPr lang="es-ES" sz="11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obtener el </a:t>
            </a:r>
            <a:r>
              <a:rPr lang="es-ES" sz="11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enlace de acceso </a:t>
            </a:r>
            <a:r>
              <a:rPr lang="es-ES" sz="11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la jornada y la </a:t>
            </a:r>
            <a:r>
              <a:rPr lang="es-ES" sz="11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emisi</a:t>
            </a:r>
            <a:r>
              <a:rPr lang="es-ES" sz="1100" b="1" dirty="0">
                <a:solidFill>
                  <a:srgbClr val="000000"/>
                </a:solidFill>
                <a:latin typeface="Calibri Light" pitchFamily="34" charset="0"/>
                <a:cs typeface="Times New Roman" pitchFamily="18" charset="0"/>
              </a:rPr>
              <a:t>ó</a:t>
            </a:r>
            <a:r>
              <a:rPr lang="es-ES" sz="11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 del certificado</a:t>
            </a:r>
            <a:r>
              <a:rPr lang="es-ES" sz="11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 Se revisará el seguimiento/conexión de los asistentes a lo largo de</a:t>
            </a:r>
            <a:r>
              <a:rPr lang="es-ES" sz="1100" dirty="0"/>
              <a:t> la jornada. </a:t>
            </a:r>
            <a:endParaRPr lang="es-ES" sz="1100" dirty="0" smtClean="0"/>
          </a:p>
          <a:p>
            <a:pPr algn="just">
              <a:lnSpc>
                <a:spcPts val="1500"/>
              </a:lnSpc>
            </a:pPr>
            <a:r>
              <a:rPr lang="es-ES" sz="1100" dirty="0" smtClean="0"/>
              <a:t>Enlace de inscripción abierto hasta el 27 de octubre:</a:t>
            </a:r>
          </a:p>
          <a:p>
            <a:pPr algn="just">
              <a:lnSpc>
                <a:spcPts val="1500"/>
              </a:lnSpc>
            </a:pPr>
            <a:r>
              <a:rPr lang="es-ES" sz="1100" dirty="0">
                <a:hlinkClick r:id="rId5"/>
              </a:rPr>
              <a:t>https://</a:t>
            </a:r>
            <a:r>
              <a:rPr lang="es-ES" sz="1100" dirty="0" smtClean="0">
                <a:hlinkClick r:id="rId5"/>
              </a:rPr>
              <a:t>forms.gle/YLyG7WfEhMKvyGiY6</a:t>
            </a:r>
            <a:endParaRPr lang="es-ES" sz="1100" dirty="0" smtClean="0"/>
          </a:p>
          <a:p>
            <a:pPr algn="just">
              <a:lnSpc>
                <a:spcPts val="1500"/>
              </a:lnSpc>
            </a:pPr>
            <a:endParaRPr lang="es-ES" sz="1100" dirty="0"/>
          </a:p>
          <a:p>
            <a:pPr marL="180975" algn="just">
              <a:lnSpc>
                <a:spcPts val="1500"/>
              </a:lnSpc>
            </a:pPr>
            <a:endParaRPr lang="es-ES" sz="1400" b="1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249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195</Words>
  <Application>Microsoft Office PowerPoint</Application>
  <PresentationFormat>Personalizado</PresentationFormat>
  <Paragraphs>29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Times New Roman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martinez ekong</dc:creator>
  <cp:lastModifiedBy>Mamen</cp:lastModifiedBy>
  <cp:revision>55</cp:revision>
  <dcterms:created xsi:type="dcterms:W3CDTF">2019-08-08T12:17:09Z</dcterms:created>
  <dcterms:modified xsi:type="dcterms:W3CDTF">2020-10-19T12:59:37Z</dcterms:modified>
</cp:coreProperties>
</file>