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58000" cy="9144000"/>
  <p:defaultTextStyle>
    <a:defPPr>
      <a:defRPr lang="es-ES_tradnl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488" autoAdjust="0"/>
  </p:normalViewPr>
  <p:slideViewPr>
    <p:cSldViewPr snapToGrid="0" snapToObjects="1">
      <p:cViewPr varScale="1">
        <p:scale>
          <a:sx n="51" d="100"/>
          <a:sy n="51" d="100"/>
        </p:scale>
        <p:origin x="2573" y="48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4D237-F52F-7E43-8978-AFA0294F026B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F0E19-FDC6-314E-A507-60521F758C5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6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2B20-99F5-F248-B361-D4A89043B387}" type="datetimeFigureOut">
              <a:rPr lang="es-ES_tradnl" smtClean="0"/>
              <a:t>22/10/2020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5C48-992D-FA47-ADFC-6DFA1D5B0D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20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forms.gle/3g8t8cjVkjTUdNc89" TargetMode="Externa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48" y="-63158"/>
            <a:ext cx="7699375" cy="1083029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256367" y="294019"/>
            <a:ext cx="5236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Trebuchet MS" charset="0"/>
                <a:ea typeface="Trebuchet MS" charset="0"/>
                <a:cs typeface="Trebuchet MS" charset="0"/>
              </a:rPr>
              <a:t>JORNADA DE ACTUALIZACIÓN EN MICROBIOLOGÍA 2020</a:t>
            </a:r>
            <a:endParaRPr lang="es-ES" sz="1600" b="1" dirty="0"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1200" b="1" dirty="0">
                <a:solidFill>
                  <a:srgbClr val="EB7332"/>
                </a:solidFill>
              </a:rPr>
              <a:t>23 </a:t>
            </a:r>
            <a:r>
              <a:rPr lang="en-US" sz="1200" b="1" dirty="0" err="1">
                <a:solidFill>
                  <a:srgbClr val="EB7332"/>
                </a:solidFill>
              </a:rPr>
              <a:t>noviembre</a:t>
            </a:r>
            <a:r>
              <a:rPr lang="en-US" sz="1200" b="1" dirty="0">
                <a:solidFill>
                  <a:srgbClr val="EB7332"/>
                </a:solidFill>
              </a:rPr>
              <a:t> 2020. </a:t>
            </a:r>
          </a:p>
          <a:p>
            <a:pPr algn="ctr"/>
            <a:r>
              <a:rPr lang="es-ES" sz="1200" b="1" dirty="0">
                <a:solidFill>
                  <a:srgbClr val="EB7332"/>
                </a:solidFill>
              </a:rPr>
              <a:t>Aula Magna de la Facultad de Medicina, Zaragoza.</a:t>
            </a:r>
            <a:endParaRPr lang="en-US" sz="1200" b="1" dirty="0">
              <a:solidFill>
                <a:srgbClr val="EB7332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17905" y="9529498"/>
            <a:ext cx="5425795" cy="59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Lugar: Aula Magna</a:t>
            </a:r>
            <a:r>
              <a:rPr lang="es-ES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de la Facultad de Medicina. </a:t>
            </a:r>
          </a:p>
          <a:p>
            <a:r>
              <a:rPr lang="es-ES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Universidad de Zaragoza.</a:t>
            </a:r>
          </a:p>
          <a:p>
            <a:endParaRPr lang="es-ES_tradnl" sz="1093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350866" y="9882844"/>
            <a:ext cx="3543297" cy="26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Fecha: </a:t>
            </a:r>
            <a:r>
              <a:rPr lang="es-ES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23 noviembre 2020.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17" y="9570858"/>
            <a:ext cx="114300" cy="177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67" y="9918489"/>
            <a:ext cx="152400" cy="15240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98699" y="2569297"/>
            <a:ext cx="6696000" cy="658407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es-ES_tradnl" sz="1000" b="1" dirty="0">
                <a:solidFill>
                  <a:srgbClr val="EB7332"/>
                </a:solidFill>
                <a:latin typeface="Calibri" pitchFamily="34" charset="0"/>
              </a:rPr>
              <a:t>Programa:</a:t>
            </a:r>
            <a:endParaRPr lang="es-ES" sz="1000" dirty="0"/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17:00-17:15 </a:t>
            </a:r>
            <a:r>
              <a:rPr lang="es-ES" sz="1000" b="1" dirty="0">
                <a:cs typeface="Times New Roman" panose="02020603050405020304" pitchFamily="18" charset="0"/>
              </a:rPr>
              <a:t>Presentación de la Jornada. </a:t>
            </a:r>
            <a:r>
              <a:rPr lang="es-ES" sz="1000" dirty="0">
                <a:cs typeface="Times New Roman" panose="02020603050405020304" pitchFamily="18" charset="0"/>
              </a:rPr>
              <a:t>Moderador: Dr. F. Javier Castillo. Catedrático de Microbiología. Facultad de Medicina y Servicio de Microbiología. H.C.U Lozano Blesa. Zaragoza. </a:t>
            </a:r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17:15-17:45 </a:t>
            </a:r>
            <a:r>
              <a:rPr lang="es-ES" sz="1000" b="1" dirty="0">
                <a:cs typeface="Times New Roman" panose="02020603050405020304" pitchFamily="18" charset="0"/>
              </a:rPr>
              <a:t>Clones y mecanismos de resistencia en </a:t>
            </a:r>
            <a:r>
              <a:rPr lang="es-ES" sz="1000" b="1" i="1" dirty="0">
                <a:cs typeface="Times New Roman" panose="02020603050405020304" pitchFamily="18" charset="0"/>
              </a:rPr>
              <a:t>Pseudomonas </a:t>
            </a:r>
            <a:r>
              <a:rPr lang="es-ES" sz="1000" b="1" i="1" dirty="0" err="1">
                <a:cs typeface="Times New Roman" panose="02020603050405020304" pitchFamily="18" charset="0"/>
              </a:rPr>
              <a:t>aeruginosa</a:t>
            </a:r>
            <a:r>
              <a:rPr lang="es-ES" sz="1000" b="1" i="1" dirty="0">
                <a:cs typeface="Times New Roman" panose="02020603050405020304" pitchFamily="18" charset="0"/>
              </a:rPr>
              <a:t> </a:t>
            </a:r>
            <a:r>
              <a:rPr lang="es-ES" sz="1000" b="1" dirty="0">
                <a:cs typeface="Times New Roman" panose="02020603050405020304" pitchFamily="18" charset="0"/>
              </a:rPr>
              <a:t>en España</a:t>
            </a:r>
            <a:r>
              <a:rPr lang="es-ES" sz="1000" dirty="0">
                <a:cs typeface="Times New Roman" panose="02020603050405020304" pitchFamily="18" charset="0"/>
              </a:rPr>
              <a:t>. Dr. Antonio Oliver. Jefe Servicio de Microbiología. Hospital Son </a:t>
            </a:r>
            <a:r>
              <a:rPr lang="es-ES" sz="1000" dirty="0" err="1">
                <a:cs typeface="Times New Roman" panose="02020603050405020304" pitchFamily="18" charset="0"/>
              </a:rPr>
              <a:t>Espasses</a:t>
            </a:r>
            <a:r>
              <a:rPr lang="es-ES" sz="1000" dirty="0">
                <a:cs typeface="Times New Roman" panose="02020603050405020304" pitchFamily="18" charset="0"/>
              </a:rPr>
              <a:t>. Palma de Mallorca.</a:t>
            </a:r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17:45-18:00 Discusión </a:t>
            </a:r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18:00-18:15 Descanso-Café</a:t>
            </a:r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18:15-20:00 </a:t>
            </a:r>
            <a:r>
              <a:rPr lang="es-ES" sz="1000" b="1" dirty="0">
                <a:cs typeface="Times New Roman" panose="02020603050405020304" pitchFamily="18" charset="0"/>
              </a:rPr>
              <a:t>Diagnostico microbiológico de SARS-CoV-2. </a:t>
            </a:r>
            <a:r>
              <a:rPr lang="es-ES" sz="1000" dirty="0">
                <a:cs typeface="Times New Roman" panose="02020603050405020304" pitchFamily="18" charset="0"/>
              </a:rPr>
              <a:t>Moderador: Dr. Rafael Benito. Catedrático de Microbiología. Facultad de Medicina y Servicio de Microbiología. H.C.U Lozano Blesa. Zaragoza.</a:t>
            </a:r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18:15-18:45 </a:t>
            </a:r>
            <a:r>
              <a:rPr lang="es-ES" sz="1000" b="1" dirty="0">
                <a:cs typeface="Times New Roman" panose="02020603050405020304" pitchFamily="18" charset="0"/>
              </a:rPr>
              <a:t>PCR COVID-19: diario de abordo </a:t>
            </a:r>
            <a:r>
              <a:rPr lang="es-ES" sz="1000" dirty="0">
                <a:cs typeface="Times New Roman" panose="02020603050405020304" pitchFamily="18" charset="0"/>
              </a:rPr>
              <a:t>Dra. Ana </a:t>
            </a:r>
            <a:r>
              <a:rPr lang="es-ES" sz="1000" dirty="0" err="1">
                <a:cs typeface="Times New Roman" panose="02020603050405020304" pitchFamily="18" charset="0"/>
              </a:rPr>
              <a:t>Martinez</a:t>
            </a:r>
            <a:r>
              <a:rPr lang="es-ES" sz="1000" dirty="0">
                <a:cs typeface="Times New Roman" panose="02020603050405020304" pitchFamily="18" charset="0"/>
              </a:rPr>
              <a:t> Sapiña. Microbióloga. Hospital Universitario Miguel Servet. Zaragoza</a:t>
            </a:r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18:45-19:15</a:t>
            </a:r>
            <a:r>
              <a:rPr lang="es-ES" sz="1000" b="1" dirty="0">
                <a:cs typeface="Times New Roman" panose="02020603050405020304" pitchFamily="18" charset="0"/>
              </a:rPr>
              <a:t> Diagnostico serológico en el manejo de la COVID-19. </a:t>
            </a:r>
            <a:r>
              <a:rPr lang="es-ES" sz="1000" dirty="0">
                <a:cs typeface="Times New Roman" panose="02020603050405020304" pitchFamily="18" charset="0"/>
              </a:rPr>
              <a:t>Dra. Jessica Bueno. Microbióloga. H.C.U. Lozano Blesa. Zaragoza</a:t>
            </a:r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19:15-19:45 </a:t>
            </a:r>
            <a:r>
              <a:rPr lang="es-ES" sz="1000" b="1" dirty="0">
                <a:cs typeface="Times New Roman" panose="02020603050405020304" pitchFamily="18" charset="0"/>
              </a:rPr>
              <a:t>Diagnóstico antigénico por </a:t>
            </a:r>
            <a:r>
              <a:rPr lang="es-ES" sz="1000" b="1" dirty="0" err="1">
                <a:cs typeface="Times New Roman" panose="02020603050405020304" pitchFamily="18" charset="0"/>
              </a:rPr>
              <a:t>inmunocromatografía</a:t>
            </a:r>
            <a:r>
              <a:rPr lang="es-ES" sz="1000" b="1" dirty="0">
                <a:cs typeface="Times New Roman" panose="02020603050405020304" pitchFamily="18" charset="0"/>
              </a:rPr>
              <a:t> de SARS-CoV-2, ¿sustituto de la PCR? </a:t>
            </a:r>
            <a:r>
              <a:rPr lang="es-ES" sz="1000" dirty="0">
                <a:cs typeface="Times New Roman" panose="02020603050405020304" pitchFamily="18" charset="0"/>
              </a:rPr>
              <a:t>Dra. Marisa Monforte. Microbióloga. Hospital Royo </a:t>
            </a:r>
            <a:r>
              <a:rPr lang="es-ES" sz="1000" dirty="0" err="1">
                <a:cs typeface="Times New Roman" panose="02020603050405020304" pitchFamily="18" charset="0"/>
              </a:rPr>
              <a:t>Vilanova</a:t>
            </a:r>
            <a:r>
              <a:rPr lang="es-ES" sz="1000" dirty="0">
                <a:cs typeface="Times New Roman" panose="02020603050405020304" pitchFamily="18" charset="0"/>
              </a:rPr>
              <a:t>. Zaragoza</a:t>
            </a:r>
          </a:p>
          <a:p>
            <a:pPr defTabSz="927100">
              <a:spcAft>
                <a:spcPts val="1000"/>
              </a:spcAft>
            </a:pPr>
            <a:r>
              <a:rPr lang="es-ES" sz="1000" dirty="0">
                <a:cs typeface="Times New Roman" panose="02020603050405020304" pitchFamily="18" charset="0"/>
              </a:rPr>
              <a:t>19:45-20:00 </a:t>
            </a:r>
            <a:r>
              <a:rPr lang="es-ES" sz="1000" b="1" dirty="0">
                <a:cs typeface="Times New Roman" panose="02020603050405020304" pitchFamily="18" charset="0"/>
              </a:rPr>
              <a:t>Conclusiones y cierre de la Jornada</a:t>
            </a:r>
            <a:endParaRPr lang="es-ES_tradnl" sz="10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 defTabSz="927100">
              <a:lnSpc>
                <a:spcPts val="1500"/>
              </a:lnSpc>
            </a:pPr>
            <a:r>
              <a:rPr lang="es-ES_tradnl" sz="1000" b="1" dirty="0">
                <a:solidFill>
                  <a:srgbClr val="EB7332"/>
                </a:solidFill>
                <a:latin typeface="Calibri" pitchFamily="34" charset="0"/>
              </a:rPr>
              <a:t>Dirigido a:</a:t>
            </a:r>
          </a:p>
          <a:p>
            <a:pPr defTabSz="927100"/>
            <a:r>
              <a:rPr lang="es-ES" sz="1000" dirty="0"/>
              <a:t>Médicos/Farmacéuticos/Biólogos/Residentes de la Especialidad de Microbiología y Parasitología/Técnicos de laboratorio</a:t>
            </a:r>
          </a:p>
          <a:p>
            <a:pPr defTabSz="927100"/>
            <a:endParaRPr lang="es-ES" sz="1000" dirty="0"/>
          </a:p>
          <a:p>
            <a:pPr algn="just" defTabSz="927100">
              <a:lnSpc>
                <a:spcPts val="1500"/>
              </a:lnSpc>
            </a:pPr>
            <a:r>
              <a:rPr lang="es-ES" sz="1000" b="1" dirty="0">
                <a:solidFill>
                  <a:srgbClr val="EB7332"/>
                </a:solidFill>
                <a:latin typeface="Calibri" pitchFamily="34" charset="0"/>
              </a:rPr>
              <a:t>Organiza:</a:t>
            </a:r>
          </a:p>
          <a:p>
            <a:pPr algn="just" defTabSz="927100">
              <a:lnSpc>
                <a:spcPts val="1500"/>
              </a:lnSpc>
            </a:pPr>
            <a:r>
              <a:rPr lang="es-ES_tradnl" sz="1000" dirty="0"/>
              <a:t> Sociedad Aragonesa de Microbiología Clínica (SAMIC) e Instituto de Investigación Sanitaria Aragón (IIS ARAGON).</a:t>
            </a: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marL="180975" algn="just">
              <a:lnSpc>
                <a:spcPts val="1500"/>
              </a:lnSpc>
            </a:pPr>
            <a:r>
              <a:rPr lang="es-ES_tradnl" sz="1000" b="1" dirty="0">
                <a:solidFill>
                  <a:srgbClr val="EB7332"/>
                </a:solidFill>
                <a:latin typeface="Calibri" pitchFamily="34" charset="0"/>
              </a:rPr>
              <a:t>Director(es) docente(s) responsable(s) de la actividad</a:t>
            </a:r>
          </a:p>
          <a:p>
            <a:pPr marL="180975" algn="just">
              <a:lnSpc>
                <a:spcPts val="1500"/>
              </a:lnSpc>
            </a:pPr>
            <a:r>
              <a:rPr lang="it-IT" sz="1000" dirty="0"/>
              <a:t>Dr. Rafael Benito Ruesca, Dr. Cristina Seral García.</a:t>
            </a:r>
          </a:p>
          <a:p>
            <a:pPr marL="180975" algn="just">
              <a:lnSpc>
                <a:spcPts val="1500"/>
              </a:lnSpc>
            </a:pPr>
            <a:r>
              <a:rPr lang="it-IT" sz="1000" dirty="0"/>
              <a:t>Servicio de Microbiología </a:t>
            </a:r>
            <a:r>
              <a:rPr lang="es-ES" sz="1000" dirty="0"/>
              <a:t>Hospital Clínico Universitario Lozano Blesa</a:t>
            </a:r>
            <a:endParaRPr lang="es-ES_tradnl" sz="1000" dirty="0"/>
          </a:p>
          <a:p>
            <a:pPr marL="180975" algn="just">
              <a:lnSpc>
                <a:spcPts val="1500"/>
              </a:lnSpc>
            </a:pPr>
            <a:endParaRPr lang="es-ES" sz="1000" b="1" dirty="0">
              <a:solidFill>
                <a:srgbClr val="EB7332"/>
              </a:solidFill>
              <a:latin typeface="Calibri" pitchFamily="34" charset="0"/>
            </a:endParaRPr>
          </a:p>
          <a:p>
            <a:pPr marL="180975" algn="just">
              <a:lnSpc>
                <a:spcPts val="1500"/>
              </a:lnSpc>
            </a:pPr>
            <a:r>
              <a:rPr lang="es-ES" sz="1000" b="1" dirty="0">
                <a:solidFill>
                  <a:srgbClr val="EB7332"/>
                </a:solidFill>
                <a:latin typeface="Calibri" pitchFamily="34" charset="0"/>
              </a:rPr>
              <a:t>Inscripción:</a:t>
            </a:r>
          </a:p>
          <a:p>
            <a:pPr marL="180975" algn="just">
              <a:lnSpc>
                <a:spcPts val="1500"/>
              </a:lnSpc>
            </a:pPr>
            <a:r>
              <a:rPr lang="es-ES" sz="1000" dirty="0"/>
              <a:t>La jornada será presencial, si lo permite la autoridad sanitaria, y también se transmitirá de forma virtual. Se ruega cumplimentar la dirección de e-mail en la inscripción para recibir el enlace de la conexión.</a:t>
            </a:r>
          </a:p>
          <a:p>
            <a:pPr marL="180975" algn="just">
              <a:lnSpc>
                <a:spcPts val="1500"/>
              </a:lnSpc>
            </a:pPr>
            <a:r>
              <a:rPr lang="es-ES" sz="1000" dirty="0"/>
              <a:t>Los interesad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os en la jornada deberán rellenar la solicitud de inscripción a través del enlace que se facilita a continuación, </a:t>
            </a:r>
            <a:r>
              <a:rPr lang="es-E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requisito imprescindible 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para la </a:t>
            </a:r>
            <a:r>
              <a:rPr lang="es-E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emisi</a:t>
            </a:r>
            <a:r>
              <a:rPr lang="es-ES" sz="1000" b="1" dirty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ó</a:t>
            </a:r>
            <a:r>
              <a:rPr lang="es-E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 del certificado</a:t>
            </a:r>
            <a:r>
              <a:rPr lang="es-ES" sz="1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180975" algn="just">
              <a:lnSpc>
                <a:spcPts val="1500"/>
              </a:lnSpc>
            </a:pPr>
            <a:r>
              <a:rPr lang="es-ES" sz="1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Las solicitudes se irán aceptado por orden de llegada hasta completar el aforo máximo.</a:t>
            </a:r>
          </a:p>
          <a:p>
            <a:pPr marL="180975" algn="just">
              <a:lnSpc>
                <a:spcPts val="1500"/>
              </a:lnSpc>
            </a:pPr>
            <a:r>
              <a:rPr lang="es-ES" sz="1000" b="1" dirty="0">
                <a:latin typeface="Calibri Light" pitchFamily="34" charset="0"/>
              </a:rPr>
              <a:t>Enlace inscripción abierto hasta el 16 de noviembre:</a:t>
            </a:r>
          </a:p>
          <a:p>
            <a:pPr marL="180975" algn="just">
              <a:lnSpc>
                <a:spcPts val="1500"/>
              </a:lnSpc>
            </a:pPr>
            <a:r>
              <a:rPr lang="es-ES" sz="800" b="1" dirty="0">
                <a:latin typeface="Calibri Light" pitchFamily="34" charset="0"/>
                <a:hlinkClick r:id="rId5"/>
              </a:rPr>
              <a:t>https://forms.gle/3g8t8cjVkjTUdNc89</a:t>
            </a:r>
            <a:endParaRPr lang="es-ES" sz="800" b="1" dirty="0">
              <a:latin typeface="Calibri Light" pitchFamily="34" charset="0"/>
            </a:endParaRPr>
          </a:p>
          <a:p>
            <a:pPr marL="180975" algn="just">
              <a:lnSpc>
                <a:spcPts val="1500"/>
              </a:lnSpc>
            </a:pPr>
            <a:endParaRPr lang="es-ES" sz="900" b="1" dirty="0">
              <a:latin typeface="Calibri Light" pitchFamily="34" charset="0"/>
            </a:endParaRPr>
          </a:p>
          <a:p>
            <a:pPr marL="180975" algn="just">
              <a:lnSpc>
                <a:spcPts val="1500"/>
              </a:lnSpc>
            </a:pPr>
            <a:endParaRPr lang="es-ES" sz="900" b="1" dirty="0">
              <a:latin typeface="Calibri Light" pitchFamily="34" charset="0"/>
            </a:endParaRPr>
          </a:p>
          <a:p>
            <a:pPr marL="180975" algn="just">
              <a:lnSpc>
                <a:spcPts val="1500"/>
              </a:lnSpc>
            </a:pPr>
            <a:endParaRPr lang="es-ES" sz="900" b="1" dirty="0">
              <a:latin typeface="Calibri Light" pitchFamily="34" charset="0"/>
            </a:endParaRPr>
          </a:p>
          <a:p>
            <a:pPr marL="180975" algn="just">
              <a:lnSpc>
                <a:spcPts val="1500"/>
              </a:lnSpc>
            </a:pPr>
            <a:endParaRPr lang="es-ES" sz="900" b="1" dirty="0">
              <a:latin typeface="Calibri Light" pitchFamily="34" charset="0"/>
            </a:endParaRPr>
          </a:p>
          <a:p>
            <a:pPr marL="180975" algn="just">
              <a:lnSpc>
                <a:spcPts val="1500"/>
              </a:lnSpc>
            </a:pPr>
            <a:endParaRPr lang="es-ES" sz="900" b="1" dirty="0">
              <a:latin typeface="Calibri Light" pitchFamily="34" charset="0"/>
            </a:endParaRPr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4333974" y="6397567"/>
            <a:ext cx="2605766" cy="5770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7" tIns="45713" rIns="91427" bIns="45713">
            <a:spAutoFit/>
          </a:bodyPr>
          <a:lstStyle>
            <a:lvl1pPr defTabSz="1474788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474788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474788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4747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474788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altLang="es-ES" sz="1050" i="1" dirty="0">
                <a:latin typeface="Trebuchet MS" panose="020B0603020202020204" pitchFamily="34" charset="0"/>
                <a:cs typeface="Arial" panose="020B0604020202020204" pitchFamily="34" charset="0"/>
              </a:rPr>
              <a:t>Acreditación de la actividad  solicitada a la Comisión de Formación Continuada de las Profesiones Sanitarias de Aragón </a:t>
            </a:r>
            <a:endParaRPr lang="es-ES" altLang="es-ES" sz="1050" i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0634" y="1604382"/>
            <a:ext cx="65903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dirty="0">
                <a:solidFill>
                  <a:srgbClr val="EB7332"/>
                </a:solidFill>
                <a:latin typeface="Calibri" pitchFamily="34" charset="0"/>
              </a:rPr>
              <a:t>Objetivo:</a:t>
            </a:r>
            <a:r>
              <a:rPr lang="es-ES" sz="1050" dirty="0"/>
              <a:t> </a:t>
            </a:r>
            <a:r>
              <a:rPr lang="es-ES" sz="1200" dirty="0"/>
              <a:t> </a:t>
            </a:r>
            <a:r>
              <a:rPr lang="es-ES" sz="1000" dirty="0"/>
              <a:t>Estas jornadas que se realizan con periodicidad anual persiguen la  formación y actualización de conocimientos en Microbiología mediante conferencias impartidas por destacados especialistas españoles.  En esta jornada se revisará el estado del arte en infecciones por </a:t>
            </a:r>
            <a:r>
              <a:rPr lang="es-ES" sz="1000" dirty="0" err="1"/>
              <a:t>Pseudomonas</a:t>
            </a:r>
            <a:r>
              <a:rPr lang="es-ES" sz="1000" dirty="0"/>
              <a:t> </a:t>
            </a:r>
            <a:r>
              <a:rPr lang="es-ES" sz="1000" dirty="0" err="1"/>
              <a:t>aeruginosa</a:t>
            </a:r>
            <a:r>
              <a:rPr lang="es-ES" sz="1000" dirty="0"/>
              <a:t> y se actualizará el diagnóstico de SARS-CoV-2. </a:t>
            </a:r>
          </a:p>
          <a:p>
            <a:endParaRPr lang="es-ES" sz="12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5A5E12-28A8-406E-B969-71CE7CEDE53E}"/>
              </a:ext>
            </a:extLst>
          </p:cNvPr>
          <p:cNvSpPr/>
          <p:nvPr/>
        </p:nvSpPr>
        <p:spPr>
          <a:xfrm>
            <a:off x="55418" y="10218057"/>
            <a:ext cx="7453747" cy="398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formacion@iisaragon.es 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•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  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976 71 38 56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51587" y="138317"/>
            <a:ext cx="9009116" cy="79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1 Imagen" descr="SAM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6" y="459744"/>
            <a:ext cx="962653" cy="9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51587" y="1403555"/>
            <a:ext cx="9009116" cy="79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184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</TotalTime>
  <Words>482</Words>
  <Application>Microsoft Office PowerPoint</Application>
  <PresentationFormat>Personalizado</PresentationFormat>
  <Paragraphs>37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Trebuchet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martinez ekong</dc:creator>
  <cp:lastModifiedBy>IIS2</cp:lastModifiedBy>
  <cp:revision>89</cp:revision>
  <dcterms:created xsi:type="dcterms:W3CDTF">2019-08-08T12:17:09Z</dcterms:created>
  <dcterms:modified xsi:type="dcterms:W3CDTF">2020-10-22T06:57:36Z</dcterms:modified>
</cp:coreProperties>
</file>