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63" r:id="rId2"/>
  </p:sldIdLst>
  <p:sldSz cx="7559675" cy="10691813"/>
  <p:notesSz cx="7099300" cy="10234613"/>
  <p:defaultTextStyle>
    <a:defPPr>
      <a:defRPr lang="es-ES_tradnl"/>
    </a:defPPr>
    <a:lvl1pPr algn="l" defTabSz="9953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96888" indent="-39688" algn="l" defTabSz="9953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95363" indent="-80963" algn="l" defTabSz="9953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492250" indent="-120650" algn="l" defTabSz="9953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990725" indent="-161925" algn="l" defTabSz="99536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er García" initials="D" lastIdx="1" clrIdx="0">
    <p:extLst>
      <p:ext uri="{19B8F6BF-5375-455C-9EA6-DF929625EA0E}">
        <p15:presenceInfo xmlns:p15="http://schemas.microsoft.com/office/powerpoint/2012/main" userId="Ester Garcí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7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7" autoAdjust="0"/>
    <p:restoredTop sz="94541"/>
  </p:normalViewPr>
  <p:slideViewPr>
    <p:cSldViewPr snapToGrid="0" snapToObjects="1">
      <p:cViewPr varScale="1">
        <p:scale>
          <a:sx n="59" d="100"/>
          <a:sy n="59" d="100"/>
        </p:scale>
        <p:origin x="346" y="91"/>
      </p:cViewPr>
      <p:guideLst>
        <p:guide orient="horz" pos="3367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>
            <a:lvl1pPr algn="r"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FE4DE26-EABC-42C4-AE10-789EEDEBB039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9525"/>
            <a:ext cx="2443163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_tradnl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924425"/>
            <a:ext cx="5680075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s-ES_tradnl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 bwMode="auto">
          <a:xfrm>
            <a:off x="0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0263"/>
            <a:ext cx="30765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60" tIns="47380" rIns="94760" bIns="47380" numCol="1" anchor="b" anchorCtr="0" compatLnSpc="1">
            <a:prstTxWarp prst="textNoShape">
              <a:avLst/>
            </a:prstTxWarp>
          </a:bodyPr>
          <a:lstStyle>
            <a:lvl1pPr algn="r" defTabSz="1031875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2AC43C9D-4B92-4398-AC87-D27AF78C3302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73A2-C23A-40AB-9478-5E6EF9530D91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5D28D-2EC7-4BB6-9E4B-C4A7A291997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895D6-21A5-46CD-A22A-95B08FE6A70D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12982-F85C-45D6-91EE-27502CA43D4D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FB523-DFED-4034-938C-4C5C56169952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2CE1A-8592-4F2D-A3A5-A89D2E962D01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12C22-E656-41BC-9B8D-3D80F7F68470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06CC-1FFA-4D30-B480-9D1572492A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47D3B-0AFA-4596-B5F1-E67B93895304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AA7E0-1CBA-4379-B6C7-B590633BD337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C9F2-1BFE-4219-B843-EA02ECF3A574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10AAB-5756-4B99-976B-AD7158443E3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331C0-853B-4036-89F8-66F90CC9F36F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0AAB9-F929-47A3-8E5A-018E7CE051C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A9119-3701-4C3F-8227-179B898E5B96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3C93-738F-417C-806B-AEF6B0EEC4A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3E2F7-02F8-408F-A44B-C59491EF8F5F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9E874-D76B-4D5D-A091-0BE59B14228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3F3E5-74AC-44E9-B9A7-30B5078A7580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C604-7F29-4815-B055-A383F7BDDA8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rtlCol="0">
            <a:normAutofit/>
          </a:bodyPr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pPr lvl="0"/>
            <a:r>
              <a:rPr lang="es-ES_tradnl" noProof="0" smtClean="0"/>
              <a:t>Arrastre la imagen al marcador de posición o haga clic en el icono para agregarla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2460-B5B6-4DCB-B5CD-0E93425F79D6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FB531-DD6D-42B4-918E-330F74BD0AF3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19113" y="569913"/>
            <a:ext cx="6521450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19113" y="2846388"/>
            <a:ext cx="6521450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11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995507" fontAlgn="auto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DF60C4-101B-4B99-8FF3-5C43488F6112}" type="datetimeFigureOut">
              <a:rPr lang="es-ES_tradnl"/>
              <a:pPr>
                <a:defRPr/>
              </a:pPr>
              <a:t>20/12/2019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488" y="9909175"/>
            <a:ext cx="25527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95507" fontAlgn="auto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8763" y="9909175"/>
            <a:ext cx="1701800" cy="569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95507" fontAlgn="auto">
              <a:spcBef>
                <a:spcPts val="0"/>
              </a:spcBef>
              <a:spcAft>
                <a:spcPts val="0"/>
              </a:spcAft>
              <a:defRPr sz="992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BEB3C5-CA59-4C26-8822-AD3FE5729ED6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2pPr>
      <a:lvl3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3pPr>
      <a:lvl4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4pPr>
      <a:lvl5pPr algn="l" defTabSz="7556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5pPr>
      <a:lvl6pPr marL="4572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6pPr>
      <a:lvl7pPr marL="9144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7pPr>
      <a:lvl8pPr marL="13716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8pPr>
      <a:lvl9pPr marL="1828800" algn="l" defTabSz="7556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9pPr>
    </p:titleStyle>
    <p:bodyStyle>
      <a:lvl1pPr marL="188913" indent="-188913" algn="l" defTabSz="755650" rtl="0" eaLnBrk="0" fontAlgn="base" hangingPunct="0">
        <a:lnSpc>
          <a:spcPct val="90000"/>
        </a:lnSpc>
        <a:spcBef>
          <a:spcPts val="825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6673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456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388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213" indent="-188913" algn="l" defTabSz="755650" rtl="0" eaLnBrk="0" fontAlgn="base" hangingPunct="0">
        <a:lnSpc>
          <a:spcPct val="90000"/>
        </a:lnSpc>
        <a:spcBef>
          <a:spcPts val="413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aragon.es/evento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8263" y="-52388"/>
            <a:ext cx="7699376" cy="1082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uadroTexto 10"/>
          <p:cNvSpPr txBox="1">
            <a:spLocks noChangeArrowheads="1"/>
          </p:cNvSpPr>
          <p:nvPr/>
        </p:nvSpPr>
        <p:spPr bwMode="auto">
          <a:xfrm>
            <a:off x="604838" y="1974474"/>
            <a:ext cx="6345237" cy="7779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_tradnl" sz="1600" b="1" dirty="0" smtClean="0">
                <a:solidFill>
                  <a:srgbClr val="EB7332"/>
                </a:solidFill>
                <a:latin typeface="Calibri" pitchFamily="34" charset="0"/>
              </a:rPr>
              <a:t>Objetivo: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Este curso está orientado a aumentar las competencias de comunicación científica para acercar mas y mejor la labor investigadora que se hace en Aragón a la Sociedad</a:t>
            </a:r>
            <a:r>
              <a:rPr lang="es-ES" sz="1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.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_tradnl" sz="1200" b="1" dirty="0" smtClean="0">
              <a:solidFill>
                <a:srgbClr val="EB7332"/>
              </a:solidFill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_tradnl" sz="1600" b="1" dirty="0" smtClean="0">
                <a:solidFill>
                  <a:srgbClr val="EB7332"/>
                </a:solidFill>
                <a:latin typeface="Calibri" pitchFamily="34" charset="0"/>
              </a:rPr>
              <a:t>Contenido:</a:t>
            </a:r>
            <a:endParaRPr lang="es-ES_tradnl" sz="800" dirty="0">
              <a:solidFill>
                <a:srgbClr val="EB7332"/>
              </a:solidFill>
              <a:latin typeface="Calibri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E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+mn-lt"/>
              </a:rPr>
              <a:t>Periodismo, comunicación y ciencia, algunas ideas básicas.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E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+mn-lt"/>
              </a:rPr>
              <a:t>La comunicación como herramienta estratégica para la ciencia y en la investigación. Cómo afrontarla y planificarla.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E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+mn-lt"/>
              </a:rPr>
              <a:t>Los medios de comunicación son tus aliados: entiéndete con ellos.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E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+mn-lt"/>
              </a:rPr>
              <a:t>Del artículo científico a la noticia. La nota y la rueda de prensa.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E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+mn-lt"/>
              </a:rPr>
              <a:t>La ciencia en televisión, radio y redes sociales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ES" sz="1200" dirty="0" smtClean="0">
                <a:solidFill>
                  <a:srgbClr val="000000"/>
                </a:solidFill>
                <a:latin typeface="+mn-lt"/>
              </a:rPr>
              <a:t> Estimular </a:t>
            </a:r>
            <a:r>
              <a:rPr lang="es-ES" sz="1200" dirty="0">
                <a:solidFill>
                  <a:srgbClr val="000000"/>
                </a:solidFill>
                <a:latin typeface="+mn-lt"/>
              </a:rPr>
              <a:t>la comunicación y la divulgación de la ciencia en el IIS Aragón ofreciendo a los científicos y las científicas algunas pautas que faciliten este proceso.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Tx/>
              <a:buChar char="•"/>
            </a:pPr>
            <a:r>
              <a:rPr lang="es-ES" sz="12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1200" dirty="0">
                <a:solidFill>
                  <a:srgbClr val="000000"/>
                </a:solidFill>
                <a:latin typeface="+mn-lt"/>
              </a:rPr>
              <a:t>Proporcionar a los científicos y las científicas herramientas prácticas para mejorar la participación en medios de comunicación: prensa escrita, radio, televisión e Internet</a:t>
            </a:r>
            <a:r>
              <a:rPr lang="es-ES" sz="12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_tradnl" sz="120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_tradnl" sz="1600" b="1" dirty="0">
                <a:solidFill>
                  <a:srgbClr val="EB7332"/>
                </a:solidFill>
                <a:latin typeface="Calibri" pitchFamily="34" charset="0"/>
              </a:rPr>
              <a:t>Dirigido a: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Personal del ámbito de la investigación y de gestión del entorno sanitario.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sz="1200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600" b="1" dirty="0" smtClean="0">
                <a:solidFill>
                  <a:srgbClr val="EB7332"/>
                </a:solidFill>
                <a:latin typeface="Calibri" pitchFamily="34" charset="0"/>
              </a:rPr>
              <a:t>Organiza:</a:t>
            </a:r>
            <a:endParaRPr lang="es-ES" sz="1600" b="1" dirty="0">
              <a:solidFill>
                <a:srgbClr val="EB7332"/>
              </a:solidFill>
              <a:latin typeface="Calibri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2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Instituto de Investigación Sanitaria Aragón (IIS Aragón</a:t>
            </a:r>
            <a:r>
              <a:rPr lang="es-ES" sz="1200" dirty="0" smtClean="0">
                <a:solidFill>
                  <a:srgbClr val="000000"/>
                </a:solidFill>
                <a:latin typeface="+mn-lt"/>
                <a:cs typeface="Times New Roman" pitchFamily="18" charset="0"/>
              </a:rPr>
              <a:t>).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sz="1200" dirty="0" smtClean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600" b="1" dirty="0" smtClean="0">
                <a:solidFill>
                  <a:srgbClr val="EB7332"/>
                </a:solidFill>
                <a:latin typeface="Calibri" pitchFamily="34" charset="0"/>
              </a:rPr>
              <a:t>Inscripción</a:t>
            </a:r>
            <a:r>
              <a:rPr lang="es-ES" sz="1600" b="1" dirty="0">
                <a:solidFill>
                  <a:srgbClr val="EB7332"/>
                </a:solidFill>
                <a:latin typeface="Calibri" pitchFamily="34" charset="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200" dirty="0" smtClean="0">
                <a:latin typeface="+mn-lt"/>
              </a:rPr>
              <a:t>Se </a:t>
            </a:r>
            <a:r>
              <a:rPr lang="es-ES" sz="1200" dirty="0">
                <a:latin typeface="+mn-lt"/>
              </a:rPr>
              <a:t>aceptarán las solicitudes por orden de </a:t>
            </a:r>
            <a:r>
              <a:rPr lang="es-ES" sz="1200" dirty="0" smtClean="0">
                <a:latin typeface="+mn-lt"/>
              </a:rPr>
              <a:t>inscripción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200" dirty="0" smtClean="0">
                <a:latin typeface="+mn-lt"/>
              </a:rPr>
              <a:t>cumplimentado el formulario de registro en el siguiente link</a:t>
            </a:r>
            <a:endParaRPr lang="es-ES" sz="1200" dirty="0">
              <a:latin typeface="+mn-lt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200" dirty="0" smtClean="0">
                <a:latin typeface="+mn-lt"/>
                <a:hlinkClick r:id="rId3"/>
              </a:rPr>
              <a:t>https</a:t>
            </a:r>
            <a:r>
              <a:rPr lang="es-ES" sz="1200" dirty="0">
                <a:latin typeface="+mn-lt"/>
                <a:hlinkClick r:id="rId3"/>
              </a:rPr>
              <a:t>://www.iisaragon.es/eventos</a:t>
            </a:r>
            <a:r>
              <a:rPr lang="es-ES" sz="1200" dirty="0" smtClean="0">
                <a:latin typeface="+mn-lt"/>
                <a:hlinkClick r:id="rId3"/>
              </a:rPr>
              <a:t>/</a:t>
            </a:r>
            <a:r>
              <a:rPr lang="es-ES" sz="1200" dirty="0" smtClean="0">
                <a:latin typeface="+mn-lt"/>
              </a:rPr>
              <a:t> hasta </a:t>
            </a:r>
            <a:r>
              <a:rPr lang="es-ES" sz="1200" dirty="0">
                <a:latin typeface="+mn-lt"/>
              </a:rPr>
              <a:t>completar el </a:t>
            </a:r>
            <a:r>
              <a:rPr lang="es-ES" sz="1200" dirty="0" smtClean="0">
                <a:latin typeface="+mn-lt"/>
              </a:rPr>
              <a:t>aforo.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200" dirty="0">
                <a:latin typeface="+mn-lt"/>
              </a:rPr>
              <a:t>Para la emisión del certificado de asistencia se requerirá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ES" sz="1200" dirty="0">
                <a:latin typeface="+mn-lt"/>
              </a:rPr>
              <a:t>una asistencia mínima del 80%.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ES" sz="1200" dirty="0">
              <a:latin typeface="+mn-lt"/>
            </a:endParaRPr>
          </a:p>
          <a:p>
            <a:endParaRPr lang="es-ES_tradnl" sz="900" dirty="0">
              <a:latin typeface="Calibri Light" pitchFamily="34" charset="0"/>
            </a:endParaRPr>
          </a:p>
        </p:txBody>
      </p:sp>
      <p:sp>
        <p:nvSpPr>
          <p:cNvPr id="14339" name="Rectángulo 20"/>
          <p:cNvSpPr>
            <a:spLocks noChangeArrowheads="1"/>
          </p:cNvSpPr>
          <p:nvPr/>
        </p:nvSpPr>
        <p:spPr bwMode="auto">
          <a:xfrm>
            <a:off x="990600" y="503102"/>
            <a:ext cx="5879486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Comunicación para investigadores y gestores de </a:t>
            </a:r>
            <a:r>
              <a:rPr lang="es-ES" sz="2400" b="1" dirty="0" err="1" smtClean="0"/>
              <a:t>I+D+i</a:t>
            </a:r>
            <a:endParaRPr lang="es-ES" sz="2400" b="1" dirty="0" smtClean="0"/>
          </a:p>
          <a:p>
            <a:pPr algn="ctr"/>
            <a:endParaRPr lang="es-ES_tradnl" sz="1100" dirty="0" smtClean="0"/>
          </a:p>
          <a:p>
            <a:pPr algn="ctr"/>
            <a:r>
              <a:rPr lang="es-ES_tradnl" sz="1100" dirty="0" smtClean="0"/>
              <a:t>3 </a:t>
            </a:r>
            <a:r>
              <a:rPr lang="es-ES_tradnl" sz="1100" dirty="0"/>
              <a:t>y 10 de febrero de 2020 de </a:t>
            </a:r>
            <a:r>
              <a:rPr lang="es-ES_tradnl" sz="1100" dirty="0" smtClean="0"/>
              <a:t>16:30h</a:t>
            </a:r>
            <a:r>
              <a:rPr lang="es-ES_tradnl" sz="1100" dirty="0"/>
              <a:t>. a </a:t>
            </a:r>
            <a:r>
              <a:rPr lang="es-ES_tradnl" sz="1100" dirty="0" smtClean="0"/>
              <a:t>19:00 </a:t>
            </a:r>
            <a:r>
              <a:rPr lang="es-ES_tradnl" sz="1100" dirty="0"/>
              <a:t>h</a:t>
            </a:r>
            <a:r>
              <a:rPr lang="es-ES_tradnl" sz="1100" dirty="0" smtClean="0"/>
              <a:t>.</a:t>
            </a:r>
          </a:p>
          <a:p>
            <a:pPr algn="ctr"/>
            <a:r>
              <a:rPr lang="es-ES_tradnl" sz="1100" dirty="0" smtClean="0"/>
              <a:t>Salón de Actos Lorente de </a:t>
            </a:r>
            <a:r>
              <a:rPr lang="es-ES_tradnl" sz="1100" dirty="0" err="1" smtClean="0"/>
              <a:t>Nó</a:t>
            </a:r>
            <a:r>
              <a:rPr lang="es-ES_tradnl" sz="1100" dirty="0" smtClean="0"/>
              <a:t>. Edificio CIBA.</a:t>
            </a:r>
            <a:endParaRPr lang="es-ES_tradnl" sz="1100" dirty="0"/>
          </a:p>
          <a:p>
            <a:pPr algn="ctr"/>
            <a:endParaRPr lang="es-ES_tradnl" sz="2400" b="1" dirty="0"/>
          </a:p>
        </p:txBody>
      </p:sp>
      <p:sp>
        <p:nvSpPr>
          <p:cNvPr id="14342" name="CuadroTexto 25"/>
          <p:cNvSpPr txBox="1">
            <a:spLocks noChangeArrowheads="1"/>
          </p:cNvSpPr>
          <p:nvPr/>
        </p:nvSpPr>
        <p:spPr bwMode="auto">
          <a:xfrm>
            <a:off x="1128713" y="9536113"/>
            <a:ext cx="4138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200" dirty="0" smtClean="0">
                <a:solidFill>
                  <a:schemeClr val="bg1"/>
                </a:solidFill>
                <a:latin typeface="Trebuchet MS" pitchFamily="34" charset="0"/>
              </a:rPr>
              <a:t>Lugar</a:t>
            </a:r>
            <a:r>
              <a:rPr lang="es-ES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: </a:t>
            </a:r>
            <a:r>
              <a:rPr lang="es-ES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Salón de Actos Lorente de </a:t>
            </a:r>
            <a:r>
              <a:rPr lang="es-ES" sz="1200" dirty="0" err="1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Nó</a:t>
            </a:r>
            <a:r>
              <a:rPr lang="es-ES" sz="1200" dirty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 </a:t>
            </a:r>
            <a:r>
              <a:rPr lang="es-ES" sz="1200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. Edificio CIBA</a:t>
            </a:r>
            <a:r>
              <a:rPr lang="es-ES" sz="1200" dirty="0" smtClean="0">
                <a:solidFill>
                  <a:schemeClr val="bg1"/>
                </a:solidFill>
                <a:latin typeface="Trebuchet MS" pitchFamily="34" charset="0"/>
              </a:rPr>
              <a:t> </a:t>
            </a:r>
            <a:endParaRPr lang="es-ES_tradnl" sz="1200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4343" name="CuadroTexto 26"/>
          <p:cNvSpPr txBox="1">
            <a:spLocks noChangeArrowheads="1"/>
          </p:cNvSpPr>
          <p:nvPr/>
        </p:nvSpPr>
        <p:spPr bwMode="auto">
          <a:xfrm>
            <a:off x="1146175" y="9848850"/>
            <a:ext cx="41211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200" dirty="0">
                <a:solidFill>
                  <a:schemeClr val="bg1"/>
                </a:solidFill>
                <a:latin typeface="Trebuchet MS" pitchFamily="34" charset="0"/>
              </a:rPr>
              <a:t>Fechas: 3 y 10 de febrero de 2020 de 16:30h. a 19:00 h.</a:t>
            </a:r>
          </a:p>
        </p:txBody>
      </p:sp>
      <p:pic>
        <p:nvPicPr>
          <p:cNvPr id="14344" name="Imagen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9650" y="9577388"/>
            <a:ext cx="1143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Imagen 2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0600" y="9902825"/>
            <a:ext cx="1524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666</TotalTime>
  <Words>285</Words>
  <Application>Microsoft Office PowerPoint</Application>
  <PresentationFormat>Personalizado</PresentationFormat>
  <Paragraphs>30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Trebuchet MS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raquel martinez ekong</dc:creator>
  <cp:lastModifiedBy>Mamen</cp:lastModifiedBy>
  <cp:revision>66</cp:revision>
  <dcterms:created xsi:type="dcterms:W3CDTF">2019-08-08T12:17:09Z</dcterms:created>
  <dcterms:modified xsi:type="dcterms:W3CDTF">2019-12-20T08:32:51Z</dcterms:modified>
</cp:coreProperties>
</file>