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144000"/>
  <p:defaultTextStyle>
    <a:defPPr>
      <a:defRPr lang="es-ES_tradnl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4541"/>
  </p:normalViewPr>
  <p:slideViewPr>
    <p:cSldViewPr snapToGrid="0" snapToObjects="1">
      <p:cViewPr varScale="1">
        <p:scale>
          <a:sx n="51" d="100"/>
          <a:sy n="51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D237-F52F-7E43-8978-AFA0294F026B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0E19-FDC6-314E-A507-60521F758C5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6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_tradnl" dirty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2B20-99F5-F248-B361-D4A89043B387}" type="datetimeFigureOut">
              <a:rPr lang="es-ES_tradnl" smtClean="0"/>
              <a:t>23/10/2020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2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7Vdf9iNgCH4XhNik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39" y="67037"/>
            <a:ext cx="7698355" cy="108288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C393EF3-D653-4472-B111-6A99D5F6A18E}"/>
              </a:ext>
            </a:extLst>
          </p:cNvPr>
          <p:cNvSpPr/>
          <p:nvPr/>
        </p:nvSpPr>
        <p:spPr>
          <a:xfrm>
            <a:off x="810810" y="501769"/>
            <a:ext cx="68155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Trebuchet MS" charset="0"/>
                <a:ea typeface="Trebuchet MS" charset="0"/>
                <a:cs typeface="Trebuchet MS" charset="0"/>
              </a:rPr>
              <a:t>IV JORNADA ACTUALIZACION EN AMILOIDOSIS TTR</a:t>
            </a:r>
          </a:p>
          <a:p>
            <a:pPr algn="ctr"/>
            <a:r>
              <a:rPr lang="en-US" sz="1800" b="1" dirty="0">
                <a:solidFill>
                  <a:srgbClr val="EB7332"/>
                </a:solidFill>
              </a:rPr>
              <a:t>Curso Online</a:t>
            </a:r>
            <a:r>
              <a:rPr lang="es-ES_tradnl" sz="1800" b="1" dirty="0">
                <a:solidFill>
                  <a:srgbClr val="EB7332"/>
                </a:solidFill>
              </a:rPr>
              <a:t> </a:t>
            </a:r>
            <a:r>
              <a:rPr lang="en-US" sz="1800" b="1" dirty="0">
                <a:solidFill>
                  <a:srgbClr val="EB7332"/>
                </a:solidFill>
              </a:rPr>
              <a:t>2 diciembre 2020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1B1DA3-FB9F-47BC-B918-C6628BD12687}"/>
              </a:ext>
            </a:extLst>
          </p:cNvPr>
          <p:cNvSpPr/>
          <p:nvPr/>
        </p:nvSpPr>
        <p:spPr>
          <a:xfrm>
            <a:off x="556002" y="1749264"/>
            <a:ext cx="8691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EB7332"/>
                </a:solidFill>
                <a:latin typeface="Calibri" pitchFamily="34" charset="0"/>
              </a:rPr>
              <a:t>Objetivo:</a:t>
            </a:r>
            <a:r>
              <a:rPr lang="es-ES" sz="1200" dirty="0"/>
              <a:t>   </a:t>
            </a:r>
            <a:r>
              <a:rPr lang="es-ES" sz="1200" b="1" dirty="0"/>
              <a:t>Actualización del diagnóstico y tratamiento de la amiloidosis  TTR 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EE7264-1C29-4BB2-8802-3169A79817B2}"/>
              </a:ext>
            </a:extLst>
          </p:cNvPr>
          <p:cNvSpPr txBox="1"/>
          <p:nvPr/>
        </p:nvSpPr>
        <p:spPr>
          <a:xfrm>
            <a:off x="470634" y="2212189"/>
            <a:ext cx="6607010" cy="72096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900" dirty="0"/>
              <a:t>Las amiloidosis sistémicas están claramente infradiagnosticadas por la complejidad de sus síntomas, la afectación multiorgánica en algunos casos y el escaso conocimiento de las mismas al tratarse de enfermedades poco comunes.</a:t>
            </a:r>
          </a:p>
          <a:p>
            <a:pPr algn="just">
              <a:lnSpc>
                <a:spcPct val="150000"/>
              </a:lnSpc>
            </a:pPr>
            <a:r>
              <a:rPr lang="es-ES" sz="900" dirty="0"/>
              <a:t>La actualización en el conocimiento de estas enfermedades es imprescindible para mejorar el manejo de las mismas.</a:t>
            </a:r>
          </a:p>
          <a:p>
            <a:pPr algn="just"/>
            <a:endParaRPr lang="es-ES" sz="900" dirty="0"/>
          </a:p>
          <a:p>
            <a:pPr algn="just"/>
            <a:r>
              <a:rPr lang="es-ES_tradnl" sz="900" b="1" dirty="0">
                <a:solidFill>
                  <a:srgbClr val="EB7332"/>
                </a:solidFill>
                <a:latin typeface="Calibri" pitchFamily="34" charset="0"/>
              </a:rPr>
              <a:t>Programa:</a:t>
            </a:r>
            <a:endParaRPr lang="es-ES" sz="900" dirty="0"/>
          </a:p>
          <a:p>
            <a:pPr>
              <a:lnSpc>
                <a:spcPct val="150000"/>
              </a:lnSpc>
            </a:pPr>
            <a:r>
              <a:rPr lang="es-ES" sz="900" dirty="0"/>
              <a:t>16:00 Presentación de las jornadas por Miguel Ángel Aibar Arregui.</a:t>
            </a:r>
          </a:p>
          <a:p>
            <a:pPr>
              <a:lnSpc>
                <a:spcPct val="150000"/>
              </a:lnSpc>
            </a:pPr>
            <a:r>
              <a:rPr lang="es-ES" sz="900" b="1" u="sng" dirty="0"/>
              <a:t>SESIÓN 1 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Moderadores: Alejandro Andrés Gracia  y Pablo Revilla Martí 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16:10 </a:t>
            </a:r>
            <a:r>
              <a:rPr lang="es-ES" sz="900" b="1" dirty="0"/>
              <a:t>Amiloidosis sistémicas. </a:t>
            </a:r>
            <a:r>
              <a:rPr lang="es-ES" sz="900" dirty="0"/>
              <a:t>Anyuli Gracia Gutiérrez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16:30  </a:t>
            </a:r>
            <a:r>
              <a:rPr lang="es-ES" sz="900" b="1" dirty="0"/>
              <a:t>Amiloidosis por TTR: De la Polineuropatía a la Cardiopatía amiloide.</a:t>
            </a:r>
            <a:r>
              <a:rPr lang="es-ES" sz="900" dirty="0"/>
              <a:t>  Saida Atienza Ayala y Jorge Melero Polo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17:15 </a:t>
            </a:r>
            <a:r>
              <a:rPr lang="es-ES" sz="900" b="1" dirty="0"/>
              <a:t>Medicina Nuclear presente y ¿futuro?. </a:t>
            </a:r>
            <a:r>
              <a:rPr lang="es-ES" sz="900" dirty="0"/>
              <a:t>Ana Roteta Unceta-Barrenechea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17:40 Preguntas y discusión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18 a 18:30  Pausa</a:t>
            </a:r>
          </a:p>
          <a:p>
            <a:pPr>
              <a:lnSpc>
                <a:spcPct val="150000"/>
              </a:lnSpc>
            </a:pPr>
            <a:r>
              <a:rPr lang="es-ES" sz="900" b="1" u="sng" dirty="0"/>
              <a:t>SESIÓN 2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Moderadores: Sebastián Menao Guillén y Esperanza Bueno Juana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18:30 </a:t>
            </a:r>
            <a:r>
              <a:rPr lang="es-ES" sz="900" b="1" dirty="0"/>
              <a:t>De la biología molecular a la práctica clínica: ¿Para qué sirve la TTR? </a:t>
            </a:r>
            <a:r>
              <a:rPr lang="es-ES" sz="900" dirty="0"/>
              <a:t>(Inmaculada Moreno Gázquez y Raquel Pérez Palacios)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19:10 </a:t>
            </a:r>
            <a:r>
              <a:rPr lang="es-ES" sz="900" b="1" dirty="0"/>
              <a:t>Nuestra experiencia. </a:t>
            </a:r>
            <a:r>
              <a:rPr lang="es-ES" sz="900" dirty="0"/>
              <a:t>(Miguel Ángel Aibar Arregui)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19:30 Preguntas y discusión</a:t>
            </a:r>
          </a:p>
          <a:p>
            <a:pPr>
              <a:lnSpc>
                <a:spcPct val="150000"/>
              </a:lnSpc>
            </a:pPr>
            <a:r>
              <a:rPr lang="es-ES" sz="900" dirty="0"/>
              <a:t>19:40  Conclusiones: Sebastián Menao Guillén</a:t>
            </a: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s-ES_tradnl" sz="900" b="1" dirty="0">
                <a:solidFill>
                  <a:srgbClr val="EB7332"/>
                </a:solidFill>
                <a:latin typeface="Calibri" pitchFamily="34" charset="0"/>
              </a:rPr>
              <a:t>Dirigido a:</a:t>
            </a:r>
          </a:p>
          <a:p>
            <a:pPr algn="just">
              <a:lnSpc>
                <a:spcPts val="1500"/>
              </a:lnSpc>
            </a:pPr>
            <a:r>
              <a:rPr lang="es-ES" sz="900" dirty="0"/>
              <a:t>Profesionales de la Medicina y Enfermería .</a:t>
            </a:r>
          </a:p>
          <a:p>
            <a:pPr algn="just">
              <a:lnSpc>
                <a:spcPts val="1500"/>
              </a:lnSpc>
            </a:pPr>
            <a:r>
              <a:rPr lang="es-ES" sz="900" b="1" dirty="0">
                <a:solidFill>
                  <a:srgbClr val="EB7332"/>
                </a:solidFill>
                <a:latin typeface="Calibri" pitchFamily="34" charset="0"/>
              </a:rPr>
              <a:t>Organiza:</a:t>
            </a:r>
          </a:p>
          <a:p>
            <a:pPr algn="just">
              <a:lnSpc>
                <a:spcPts val="1500"/>
              </a:lnSpc>
            </a:pPr>
            <a:r>
              <a:rPr lang="es-ES_tradnl" sz="900" dirty="0"/>
              <a:t>Instituto de Investigación Sanitaria Aragón.</a:t>
            </a: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marL="180975" algn="just">
              <a:lnSpc>
                <a:spcPts val="1500"/>
              </a:lnSpc>
            </a:pPr>
            <a:r>
              <a:rPr lang="es-ES_tradnl" sz="900" b="1" dirty="0">
                <a:solidFill>
                  <a:srgbClr val="EB7332"/>
                </a:solidFill>
                <a:latin typeface="Calibri" pitchFamily="34" charset="0"/>
              </a:rPr>
              <a:t>Imparte: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Sebastian Menao Guillén. Doctor en Bioquímica. Facultativo especialista en Bioquímica Clínica. Profesor asociado de la Universidad de Zaragoza.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Miguel Ángel Aibar Arregui. Doctor en Medicina y cirugía. Especialista en Bioquímica clínica. Especialista en Medicina Interna.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Anyuli Gracia Gutierrez. Licenciada en Medicina. Especialista en  Medicina Interna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Esperanza Bueno Juana. Licenciada en Medicina. Especialista en Medicina Interna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Alejandro Andrés. Doctor en Medicina. FEA de la Unidad Clínica Multihospitalaria de Medicina Nuclear de Aragón. HCU Lozano Blesa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Ana Roteta Unceta Barrenechea. Licenciada en Medicina. MIR. Medicina Nuclear.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Pablo Revilla Martí. Licenciado en Medicina. Especialista en Cardilogía.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Jorge Melero Polo. Licenciado en Medicina. MIR Cardiología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Inmaculada Moreno Gázquez. Licenciada en Farmacia . MIR Bioquímica Clínica.</a:t>
            </a:r>
          </a:p>
          <a:p>
            <a:pPr marL="180975" algn="just">
              <a:lnSpc>
                <a:spcPct val="150000"/>
              </a:lnSpc>
            </a:pPr>
            <a:r>
              <a:rPr lang="es-ES" sz="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Raquel Pérez Palacios. Doctora en Bioquímica y Biología Molecular.</a:t>
            </a:r>
            <a:endParaRPr lang="es-ES" sz="800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r>
              <a:rPr lang="es-ES" sz="900" b="1" dirty="0">
                <a:solidFill>
                  <a:srgbClr val="EB7332"/>
                </a:solidFill>
                <a:latin typeface="Calibri" pitchFamily="34" charset="0"/>
              </a:rPr>
              <a:t>Inscripción:</a:t>
            </a:r>
          </a:p>
          <a:p>
            <a:pPr marL="180975" algn="just">
              <a:lnSpc>
                <a:spcPts val="1500"/>
              </a:lnSpc>
            </a:pPr>
            <a:r>
              <a:rPr lang="es-ES" sz="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Los interesados en la jornada deberán rellenar la solicitud de inscripción a través del enlace que se facilita a continuación, </a:t>
            </a:r>
            <a:r>
              <a:rPr lang="es-ES" sz="9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requisito imprescindible </a:t>
            </a:r>
            <a:r>
              <a:rPr lang="es-ES" sz="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obtener el </a:t>
            </a:r>
            <a:r>
              <a:rPr lang="es-ES" sz="9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enlace de acceso </a:t>
            </a:r>
            <a:r>
              <a:rPr lang="es-ES" sz="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la jornada y la </a:t>
            </a:r>
            <a:r>
              <a:rPr lang="es-ES" sz="9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emisi</a:t>
            </a:r>
            <a:r>
              <a:rPr lang="es-ES" sz="900" b="1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ó</a:t>
            </a:r>
            <a:r>
              <a:rPr lang="es-ES" sz="9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 del certificado</a:t>
            </a:r>
            <a:r>
              <a:rPr lang="es-ES" sz="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Se revisará el seguimiento/conexión de los asistentes a lo largo de la jornada. </a:t>
            </a:r>
          </a:p>
          <a:p>
            <a:pPr marL="180975" algn="just">
              <a:lnSpc>
                <a:spcPts val="1500"/>
              </a:lnSpc>
            </a:pPr>
            <a:r>
              <a:rPr lang="es-ES" sz="900" b="1" dirty="0">
                <a:latin typeface="Calibri Light" pitchFamily="34" charset="0"/>
              </a:rPr>
              <a:t>Enlace inscripción abierta hasta el 20 de noviembre:</a:t>
            </a:r>
          </a:p>
          <a:p>
            <a:pPr marL="180975" algn="just">
              <a:lnSpc>
                <a:spcPts val="1500"/>
              </a:lnSpc>
            </a:pPr>
            <a:r>
              <a:rPr lang="es-ES" sz="900" b="1" dirty="0">
                <a:latin typeface="Calibri Light" pitchFamily="34" charset="0"/>
                <a:hlinkClick r:id="rId3"/>
              </a:rPr>
              <a:t>https://forms.gle/7Vdf9iNgCH4XhNik7</a:t>
            </a:r>
            <a:endParaRPr lang="es-ES" sz="900" b="1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" sz="900" b="1" dirty="0">
              <a:latin typeface="Calibri Light" pitchFamily="34" charset="0"/>
            </a:endParaRPr>
          </a:p>
        </p:txBody>
      </p:sp>
      <p:sp>
        <p:nvSpPr>
          <p:cNvPr id="14" name="Rectangle 53">
            <a:extLst>
              <a:ext uri="{FF2B5EF4-FFF2-40B4-BE49-F238E27FC236}">
                <a16:creationId xmlns:a16="http://schemas.microsoft.com/office/drawing/2014/main" id="{DD13C8E5-EDEA-4A34-87A1-AE172BB8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68" y="8409808"/>
            <a:ext cx="2605766" cy="5770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3" rIns="91427" bIns="45713">
            <a:spAutoFit/>
          </a:bodyPr>
          <a:lstStyle>
            <a:lvl1pPr defTabSz="1474788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474788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474788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4747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474788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altLang="es-ES" sz="1050" i="1" dirty="0">
                <a:latin typeface="Trebuchet MS" panose="020B0603020202020204" pitchFamily="34" charset="0"/>
                <a:cs typeface="Arial" panose="020B0604020202020204" pitchFamily="34" charset="0"/>
              </a:rPr>
              <a:t>Acreditación de la actividad  solicitada a la Comisión de Formación Continuada de las Profesiones Sanitarias de Aragón </a:t>
            </a:r>
            <a:endParaRPr lang="es-ES" altLang="es-ES" sz="1050" i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0AECCC-F9BB-4798-A064-54A29167DB51}"/>
              </a:ext>
            </a:extLst>
          </p:cNvPr>
          <p:cNvSpPr txBox="1"/>
          <p:nvPr/>
        </p:nvSpPr>
        <p:spPr>
          <a:xfrm>
            <a:off x="1317905" y="9609708"/>
            <a:ext cx="2456235" cy="26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Lugar: Actividad online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BB89AE-7203-43B2-BA20-8D101FA7D766}"/>
              </a:ext>
            </a:extLst>
          </p:cNvPr>
          <p:cNvSpPr txBox="1"/>
          <p:nvPr/>
        </p:nvSpPr>
        <p:spPr>
          <a:xfrm>
            <a:off x="1358486" y="9902094"/>
            <a:ext cx="3543297" cy="26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Fecha: </a:t>
            </a:r>
            <a:r>
              <a:rPr lang="es-ES_tradnl" sz="1093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miercoles</a:t>
            </a:r>
            <a:r>
              <a:rPr lang="es-ES_tradnl" sz="1093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2 diciembre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D6F0DFA-6232-43BE-805C-FCF7D4AD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217" y="9651068"/>
            <a:ext cx="114300" cy="177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0B82396-ACF3-41EE-96C6-CEA3DDB99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67" y="9952979"/>
            <a:ext cx="152400" cy="152400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F13910C-56E1-462E-8DEA-400EE2459628}"/>
              </a:ext>
            </a:extLst>
          </p:cNvPr>
          <p:cNvSpPr/>
          <p:nvPr/>
        </p:nvSpPr>
        <p:spPr>
          <a:xfrm>
            <a:off x="55418" y="10367165"/>
            <a:ext cx="7453747" cy="398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formacion@iisaragon.es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•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976 71 38 56</a:t>
            </a:r>
          </a:p>
        </p:txBody>
      </p:sp>
    </p:spTree>
    <p:extLst>
      <p:ext uri="{BB962C8B-B14F-4D97-AF65-F5344CB8AC3E}">
        <p14:creationId xmlns:p14="http://schemas.microsoft.com/office/powerpoint/2010/main" val="3614424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467</Words>
  <Application>Microsoft Office PowerPoint</Application>
  <PresentationFormat>Personalizado</PresentationFormat>
  <Paragraphs>51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Times New Roman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martinez ekong</dc:creator>
  <cp:lastModifiedBy>Mamen</cp:lastModifiedBy>
  <cp:revision>49</cp:revision>
  <dcterms:created xsi:type="dcterms:W3CDTF">2019-08-08T12:17:09Z</dcterms:created>
  <dcterms:modified xsi:type="dcterms:W3CDTF">2020-10-23T07:00:09Z</dcterms:modified>
</cp:coreProperties>
</file>