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63" r:id="rId2"/>
  </p:sldIdLst>
  <p:sldSz cx="7559675" cy="10691813"/>
  <p:notesSz cx="7099300" cy="10234613"/>
  <p:defaultTextStyle>
    <a:defPPr>
      <a:defRPr lang="es-ES_tradnl"/>
    </a:defPPr>
    <a:lvl1pPr algn="l" defTabSz="9953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96888" indent="-39688" algn="l" defTabSz="9953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95363" indent="-80963" algn="l" defTabSz="9953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92250" indent="-120650" algn="l" defTabSz="9953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90725" indent="-161925" algn="l" defTabSz="9953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3"/>
    <p:restoredTop sz="94570"/>
  </p:normalViewPr>
  <p:slideViewPr>
    <p:cSldViewPr snapToGrid="0" snapToObjects="1">
      <p:cViewPr varScale="1">
        <p:scale>
          <a:sx n="52" d="100"/>
          <a:sy n="52" d="100"/>
        </p:scale>
        <p:origin x="1882" y="62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defTabSz="10318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algn="r" defTabSz="10318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998ACEF-8EFF-4F43-9A70-EE8BB3BE5520}" type="datetimeFigureOut">
              <a:rPr lang="es-ES_tradnl"/>
              <a:pPr>
                <a:defRPr/>
              </a:pPr>
              <a:t>24/01/2020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0450" y="1279525"/>
            <a:ext cx="24431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924425"/>
            <a:ext cx="5680075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 bwMode="auto">
          <a:xfrm>
            <a:off x="0" y="9720263"/>
            <a:ext cx="3076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defTabSz="10318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0263"/>
            <a:ext cx="3076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algn="r" defTabSz="10318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527ED87-7C50-403F-B003-686F24BEB82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BB0CA-766C-44C8-9932-B1E854A55605}" type="datetimeFigureOut">
              <a:rPr lang="es-ES_tradnl"/>
              <a:pPr>
                <a:defRPr/>
              </a:pPr>
              <a:t>24/01/2020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79655-304A-493C-93C4-C1A888C5DF6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0DF36-1787-447A-A828-3BF88B84C6F9}" type="datetimeFigureOut">
              <a:rPr lang="es-ES_tradnl"/>
              <a:pPr>
                <a:defRPr/>
              </a:pPr>
              <a:t>24/01/2020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0583E-D76F-408B-928B-0DDD23F9C48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9AE6B-F685-4E61-834C-C4DA0B4CDFD5}" type="datetimeFigureOut">
              <a:rPr lang="es-ES_tradnl"/>
              <a:pPr>
                <a:defRPr/>
              </a:pPr>
              <a:t>24/01/2020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B0457-BF9D-45BF-99E3-D686712C2AE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F2C0D-9945-42CC-B499-BC04747AD43C}" type="datetimeFigureOut">
              <a:rPr lang="es-ES_tradnl"/>
              <a:pPr>
                <a:defRPr/>
              </a:pPr>
              <a:t>24/01/2020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75EE9-DB9E-472E-A32E-AE541515520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2E86D-DC13-489D-AE4D-6F308F362141}" type="datetimeFigureOut">
              <a:rPr lang="es-ES_tradnl"/>
              <a:pPr>
                <a:defRPr/>
              </a:pPr>
              <a:t>24/01/2020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BD19-1163-416F-8242-872A4B53BB6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819F-F23F-48CF-B980-FA73C0C623BC}" type="datetimeFigureOut">
              <a:rPr lang="es-ES_tradnl"/>
              <a:pPr>
                <a:defRPr/>
              </a:pPr>
              <a:t>24/01/2020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7D712-415F-4C47-9595-EE27A5566DE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8BCCA-1E04-4C79-AFF6-E138DE6763E7}" type="datetimeFigureOut">
              <a:rPr lang="es-ES_tradnl"/>
              <a:pPr>
                <a:defRPr/>
              </a:pPr>
              <a:t>24/01/2020</a:t>
            </a:fld>
            <a:endParaRPr lang="es-ES_trad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62F89-BC08-4903-BA1E-BDB219BB196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16F3-57C3-493A-95F0-3EBE179D6FAD}" type="datetimeFigureOut">
              <a:rPr lang="es-ES_tradnl"/>
              <a:pPr>
                <a:defRPr/>
              </a:pPr>
              <a:t>24/01/2020</a:t>
            </a:fld>
            <a:endParaRPr lang="es-ES_trad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ECE75-0C0A-44C2-8351-6CDA0E00229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8D0DF-AA21-47D7-AB8C-8C7939E26ED3}" type="datetimeFigureOut">
              <a:rPr lang="es-ES_tradnl"/>
              <a:pPr>
                <a:defRPr/>
              </a:pPr>
              <a:t>24/01/2020</a:t>
            </a:fld>
            <a:endParaRPr lang="es-ES_trad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B4D64-E494-46EB-B27E-79CAA62DC6E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8AC52-CA52-4708-B3F5-E2DE0C26B7E1}" type="datetimeFigureOut">
              <a:rPr lang="es-ES_tradnl"/>
              <a:pPr>
                <a:defRPr/>
              </a:pPr>
              <a:t>24/01/2020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1EFB0-B8A3-4EA8-A33B-B741EFE9A9F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rtlCol="0">
            <a:normAutofit/>
          </a:bodyPr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pPr lvl="0"/>
            <a:r>
              <a:rPr lang="es-ES_tradnl" noProof="0"/>
              <a:t>Arrastre la imagen al marcador de posición o haga clic en el icono para agregarla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17254-0B4C-4398-BCB1-64DBC7B2025F}" type="datetimeFigureOut">
              <a:rPr lang="es-ES_tradnl"/>
              <a:pPr>
                <a:defRPr/>
              </a:pPr>
              <a:t>24/01/2020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0BBF4-5C4B-4FC4-861D-A71E71E332D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9113" y="569913"/>
            <a:ext cx="6521450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9113" y="2846388"/>
            <a:ext cx="6521450" cy="678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95507" fontAlgn="auto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D1CCD6-15FF-4F10-89D5-100E35031267}" type="datetimeFigureOut">
              <a:rPr lang="es-ES_tradnl"/>
              <a:pPr>
                <a:defRPr/>
              </a:pPr>
              <a:t>24/01/2020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95507" fontAlgn="auto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95507" fontAlgn="auto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118BF9-7768-46D4-84DC-4DFE11D050B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2pPr>
      <a:lvl3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3pPr>
      <a:lvl4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4pPr>
      <a:lvl5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5pPr>
      <a:lvl6pPr marL="4572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6pPr>
      <a:lvl7pPr marL="9144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7pPr>
      <a:lvl8pPr marL="13716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8pPr>
      <a:lvl9pPr marL="18288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9pPr>
    </p:titleStyle>
    <p:bodyStyle>
      <a:lvl1pPr marL="188913" indent="-188913" algn="l" defTabSz="755650" rtl="0" eaLnBrk="0" fontAlgn="base" hangingPunct="0">
        <a:lnSpc>
          <a:spcPct val="90000"/>
        </a:lnSpc>
        <a:spcBef>
          <a:spcPts val="825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188913" algn="l" defTabSz="755650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4563" indent="-188913" algn="l" defTabSz="755650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388" indent="-188913" algn="l" defTabSz="755650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213" indent="-188913" algn="l" defTabSz="755650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cm.es/farmatox/neuropsicofarmacologia-molecular" TargetMode="Externa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n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613" y="-65088"/>
            <a:ext cx="7700963" cy="1083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ángulo 16"/>
          <p:cNvSpPr>
            <a:spLocks noChangeArrowheads="1"/>
          </p:cNvSpPr>
          <p:nvPr/>
        </p:nvSpPr>
        <p:spPr bwMode="auto">
          <a:xfrm>
            <a:off x="1179513" y="471488"/>
            <a:ext cx="62388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5472113" algn="l"/>
              </a:tabLst>
            </a:pPr>
            <a:r>
              <a:rPr lang="es-ES" sz="2000">
                <a:latin typeface="Calibri Light" pitchFamily="34" charset="0"/>
              </a:rPr>
              <a:t>"Inflamación y patología mental.</a:t>
            </a:r>
          </a:p>
          <a:p>
            <a:pPr algn="ctr">
              <a:tabLst>
                <a:tab pos="5472113" algn="l"/>
              </a:tabLst>
            </a:pPr>
            <a:r>
              <a:rPr lang="es-ES" sz="2000">
                <a:latin typeface="Calibri Light" pitchFamily="34" charset="0"/>
              </a:rPr>
              <a:t>Origen y consecuencias de la neuroinflamación en patología psiquiátrica.</a:t>
            </a:r>
          </a:p>
          <a:p>
            <a:pPr algn="ctr">
              <a:tabLst>
                <a:tab pos="5472113" algn="l"/>
              </a:tabLst>
            </a:pPr>
            <a:r>
              <a:rPr lang="es-ES" sz="2000">
                <a:latin typeface="Calibri Light" pitchFamily="34" charset="0"/>
              </a:rPr>
              <a:t>Oportunidades para la intervención farmacológica“</a:t>
            </a:r>
          </a:p>
          <a:p>
            <a:pPr algn="ctr">
              <a:tabLst>
                <a:tab pos="5472113" algn="l"/>
              </a:tabLst>
            </a:pPr>
            <a:endParaRPr lang="es-ES" sz="2000" b="1">
              <a:latin typeface="Calibri Light" pitchFamily="34" charset="0"/>
            </a:endParaRPr>
          </a:p>
          <a:p>
            <a:pPr algn="ctr">
              <a:tabLst>
                <a:tab pos="5472113" algn="l"/>
              </a:tabLst>
            </a:pPr>
            <a:r>
              <a:rPr lang="es-ES" sz="1400" b="1">
                <a:latin typeface="Calibri Light" pitchFamily="34" charset="0"/>
              </a:rPr>
              <a:t>Miercoles, 26 de Febrero de 2020. 17 horas.</a:t>
            </a:r>
          </a:p>
          <a:p>
            <a:pPr algn="ctr">
              <a:spcBef>
                <a:spcPct val="30000"/>
              </a:spcBef>
              <a:spcAft>
                <a:spcPct val="30000"/>
              </a:spcAft>
              <a:tabLst>
                <a:tab pos="5472113" algn="l"/>
              </a:tabLst>
            </a:pPr>
            <a:r>
              <a:rPr lang="es-ES" altLang="es-ES" sz="1400">
                <a:solidFill>
                  <a:srgbClr val="595959"/>
                </a:solidFill>
                <a:latin typeface="Calibri Light" pitchFamily="34" charset="0"/>
              </a:rPr>
              <a:t>Salón de Actos Lorente de Nó. Edificio CIBA</a:t>
            </a:r>
          </a:p>
        </p:txBody>
      </p:sp>
      <p:sp>
        <p:nvSpPr>
          <p:cNvPr id="14339" name="CuadroTexto 21"/>
          <p:cNvSpPr txBox="1">
            <a:spLocks noChangeArrowheads="1"/>
          </p:cNvSpPr>
          <p:nvPr/>
        </p:nvSpPr>
        <p:spPr bwMode="auto">
          <a:xfrm>
            <a:off x="1317625" y="9463088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200">
                <a:solidFill>
                  <a:schemeClr val="bg1"/>
                </a:solidFill>
                <a:latin typeface="Calibri Light" pitchFamily="34" charset="0"/>
              </a:rPr>
              <a:t>Lugar: Avda. San Juan Bosco, 13 – 50009 Zaragoza</a:t>
            </a:r>
          </a:p>
          <a:p>
            <a:endParaRPr lang="es-ES_tradnl" sz="120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14340" name="CuadroTexto 22"/>
          <p:cNvSpPr txBox="1">
            <a:spLocks noChangeArrowheads="1"/>
          </p:cNvSpPr>
          <p:nvPr/>
        </p:nvSpPr>
        <p:spPr bwMode="auto">
          <a:xfrm>
            <a:off x="1312863" y="9844088"/>
            <a:ext cx="39417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200">
                <a:solidFill>
                  <a:schemeClr val="bg1"/>
                </a:solidFill>
                <a:latin typeface="Calibri Light" pitchFamily="34" charset="0"/>
              </a:rPr>
              <a:t>Fecha: </a:t>
            </a:r>
            <a:r>
              <a:rPr lang="es-ES" sz="1200" b="1">
                <a:solidFill>
                  <a:schemeClr val="bg1"/>
                </a:solidFill>
                <a:latin typeface="Calibri Light" pitchFamily="34" charset="0"/>
              </a:rPr>
              <a:t>Miercoles, 26 de Febrero de 2020. 17 horas</a:t>
            </a:r>
            <a:endParaRPr lang="es-ES_tradnl" sz="120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14341" name="Imagen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8563" y="9571038"/>
            <a:ext cx="1143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Imagen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9513" y="9872663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CuadroTexto 27"/>
          <p:cNvSpPr txBox="1">
            <a:spLocks noChangeArrowheads="1"/>
          </p:cNvSpPr>
          <p:nvPr/>
        </p:nvSpPr>
        <p:spPr bwMode="auto">
          <a:xfrm>
            <a:off x="368300" y="2570163"/>
            <a:ext cx="6815138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1400" b="1" dirty="0">
                <a:solidFill>
                  <a:srgbClr val="EB7332"/>
                </a:solidFill>
                <a:latin typeface="Calibri Light" pitchFamily="34" charset="0"/>
              </a:rPr>
              <a:t>Impartido por:</a:t>
            </a:r>
            <a:endParaRPr lang="es-ES_tradnl" sz="1400" i="1" dirty="0">
              <a:solidFill>
                <a:srgbClr val="EB7332"/>
              </a:solidFill>
              <a:latin typeface="Calibri Light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600" b="1" dirty="0">
                <a:latin typeface="Calibri Light" pitchFamily="34" charset="0"/>
              </a:rPr>
              <a:t>José Carlos </a:t>
            </a:r>
            <a:r>
              <a:rPr lang="es-ES" sz="1600" b="1" dirty="0" err="1">
                <a:latin typeface="Calibri Light" pitchFamily="34" charset="0"/>
              </a:rPr>
              <a:t>Leza</a:t>
            </a:r>
            <a:r>
              <a:rPr lang="es-ES" sz="1600" dirty="0"/>
              <a:t>. </a:t>
            </a:r>
            <a:r>
              <a:rPr lang="es-ES" sz="1600" dirty="0">
                <a:solidFill>
                  <a:srgbClr val="595959"/>
                </a:solidFill>
                <a:latin typeface="Calibri Light" pitchFamily="34" charset="0"/>
                <a:ea typeface="ＭＳ Ｐゴシック" pitchFamily="34" charset="-128"/>
              </a:rPr>
              <a:t>Catedrático de Farmacología. Facultad de Medicina. Universidad Complutense de Madrid</a:t>
            </a:r>
          </a:p>
          <a:p>
            <a:pPr algn="just">
              <a:lnSpc>
                <a:spcPct val="150000"/>
              </a:lnSpc>
            </a:pPr>
            <a:endParaRPr lang="es-ES_tradnl" sz="1400" b="1" dirty="0">
              <a:solidFill>
                <a:srgbClr val="EB7332"/>
              </a:solidFill>
              <a:latin typeface="Calibri Light" pitchFamily="34" charset="0"/>
            </a:endParaRPr>
          </a:p>
          <a:p>
            <a:pPr algn="just"/>
            <a:r>
              <a:rPr lang="es-ES" sz="1000" dirty="0">
                <a:solidFill>
                  <a:srgbClr val="595959"/>
                </a:solidFill>
                <a:latin typeface="Calibri Light" pitchFamily="34" charset="0"/>
                <a:ea typeface="ＭＳ Ｐゴシック" pitchFamily="34" charset="-128"/>
              </a:rPr>
              <a:t>Juan Carlos </a:t>
            </a:r>
            <a:r>
              <a:rPr lang="es-ES" sz="1000" dirty="0" err="1">
                <a:solidFill>
                  <a:srgbClr val="595959"/>
                </a:solidFill>
                <a:latin typeface="Calibri Light" pitchFamily="34" charset="0"/>
                <a:ea typeface="ＭＳ Ｐゴシック" pitchFamily="34" charset="-128"/>
              </a:rPr>
              <a:t>Leza</a:t>
            </a:r>
            <a:r>
              <a:rPr lang="es-ES" sz="1000" dirty="0">
                <a:solidFill>
                  <a:srgbClr val="595959"/>
                </a:solidFill>
                <a:latin typeface="Calibri Light" pitchFamily="34" charset="0"/>
                <a:ea typeface="ＭＳ Ｐゴシック" pitchFamily="34" charset="-128"/>
              </a:rPr>
              <a:t> Cerro es doctor en Medicina y Cirugía por la Universidad Complutense de Madrid.  Catedrático de Farmacología en la Facultad de Medicina y en la actualidad, Director del Departamento de Farmacología y Toxicología. Es el coordinador del grupo de investigación de excelencia “</a:t>
            </a:r>
            <a:r>
              <a:rPr lang="es-ES" sz="1000" dirty="0" err="1">
                <a:solidFill>
                  <a:srgbClr val="595959"/>
                </a:solidFill>
                <a:latin typeface="Calibri Light" pitchFamily="34" charset="0"/>
                <a:ea typeface="ＭＳ Ｐゴシック" pitchFamily="34" charset="-128"/>
              </a:rPr>
              <a:t>Neuropsicofarmacología</a:t>
            </a:r>
            <a:r>
              <a:rPr lang="es-ES" sz="1000" dirty="0">
                <a:solidFill>
                  <a:srgbClr val="595959"/>
                </a:solidFill>
                <a:latin typeface="Calibri Light" pitchFamily="34" charset="0"/>
                <a:ea typeface="ＭＳ Ｐゴシック" pitchFamily="34" charset="-128"/>
              </a:rPr>
              <a:t> Molecular” e IP del CIBER de Salud Mental (CIBERSAM). Además, su grupo de investigación pertenece a otros consorcios competitivos como el Instituto de Investigación Sanitaria del Hospital 12 de Octubre (IP del grupo de Psiquiatría </a:t>
            </a:r>
            <a:r>
              <a:rPr lang="es-ES" sz="1000" dirty="0" err="1">
                <a:solidFill>
                  <a:srgbClr val="595959"/>
                </a:solidFill>
                <a:latin typeface="Calibri Light" pitchFamily="34" charset="0"/>
                <a:ea typeface="ＭＳ Ｐゴシック" pitchFamily="34" charset="-128"/>
              </a:rPr>
              <a:t>traslacional</a:t>
            </a:r>
            <a:r>
              <a:rPr lang="es-ES" sz="1000" dirty="0">
                <a:solidFill>
                  <a:srgbClr val="595959"/>
                </a:solidFill>
                <a:latin typeface="Calibri Light" pitchFamily="34" charset="0"/>
                <a:ea typeface="ＭＳ Ｐゴシック" pitchFamily="34" charset="-128"/>
              </a:rPr>
              <a:t>, dentro del Área 8 de Neurociencias y Salud Mental), el Campus de Excelencia Moncloa, Consorcios de Investigación Biomédica de la Comunidad de Madrid y el Instituto de Investigación en Neuroquímica de la UCM.</a:t>
            </a:r>
          </a:p>
          <a:p>
            <a:pPr algn="just"/>
            <a:r>
              <a:rPr lang="es-ES" sz="1000" dirty="0">
                <a:solidFill>
                  <a:srgbClr val="595959"/>
                </a:solidFill>
                <a:latin typeface="Calibri Light" pitchFamily="34" charset="0"/>
                <a:ea typeface="ＭＳ Ｐゴシック" pitchFamily="34" charset="-128"/>
              </a:rPr>
              <a:t>El grupo de investigación posee una amplia experiencia en Farmacología, Neurociencia y Psiquiatría. Su actividad puede verse en </a:t>
            </a:r>
            <a:r>
              <a:rPr lang="es-ES" sz="1000" dirty="0">
                <a:solidFill>
                  <a:srgbClr val="595959"/>
                </a:solidFill>
                <a:latin typeface="Calibri Light" pitchFamily="34" charset="0"/>
                <a:ea typeface="ＭＳ Ｐゴシック" pitchFamily="34" charset="-128"/>
                <a:hlinkClick r:id="rId5"/>
              </a:rPr>
              <a:t>https://www.ucm.es/farmatox/neuropsicofarmacologia-molecular</a:t>
            </a:r>
            <a:r>
              <a:rPr lang="es-ES" sz="1000" dirty="0">
                <a:solidFill>
                  <a:srgbClr val="595959"/>
                </a:solidFill>
                <a:latin typeface="Calibri Light" pitchFamily="34" charset="0"/>
                <a:ea typeface="ＭＳ Ｐゴシック" pitchFamily="34" charset="-128"/>
              </a:rPr>
              <a:t>. La actividad científica del Dr. </a:t>
            </a:r>
            <a:r>
              <a:rPr lang="es-ES" sz="1000" dirty="0" err="1">
                <a:solidFill>
                  <a:srgbClr val="595959"/>
                </a:solidFill>
                <a:latin typeface="Calibri Light" pitchFamily="34" charset="0"/>
                <a:ea typeface="ＭＳ Ｐゴシック" pitchFamily="34" charset="-128"/>
              </a:rPr>
              <a:t>Leza</a:t>
            </a:r>
            <a:r>
              <a:rPr lang="es-ES" sz="1000" dirty="0">
                <a:solidFill>
                  <a:srgbClr val="595959"/>
                </a:solidFill>
                <a:latin typeface="Calibri Light" pitchFamily="34" charset="0"/>
                <a:ea typeface="ＭＳ Ｐゴシック" pitchFamily="34" charset="-128"/>
              </a:rPr>
              <a:t> puede verse en ORCID: 0000-0002-9901-0094; autor de  167 publicaciones indexadas (</a:t>
            </a:r>
            <a:r>
              <a:rPr lang="es-ES" sz="1000" dirty="0" err="1">
                <a:solidFill>
                  <a:srgbClr val="595959"/>
                </a:solidFill>
                <a:latin typeface="Calibri Light" pitchFamily="34" charset="0"/>
                <a:ea typeface="ＭＳ Ｐゴシック" pitchFamily="34" charset="-128"/>
              </a:rPr>
              <a:t>PubMed</a:t>
            </a:r>
            <a:r>
              <a:rPr lang="es-ES" sz="1000" dirty="0">
                <a:solidFill>
                  <a:srgbClr val="595959"/>
                </a:solidFill>
                <a:latin typeface="Calibri Light" pitchFamily="34" charset="0"/>
                <a:ea typeface="ＭＳ Ｐゴシック" pitchFamily="34" charset="-128"/>
              </a:rPr>
              <a:t>), con un índice h de 48, y 5886 citas. El objetivo principal del grupo de investigación es la búsqueda de </a:t>
            </a:r>
            <a:r>
              <a:rPr lang="es-ES" sz="1000" dirty="0" err="1">
                <a:solidFill>
                  <a:srgbClr val="595959"/>
                </a:solidFill>
                <a:latin typeface="Calibri Light" pitchFamily="34" charset="0"/>
                <a:ea typeface="ＭＳ Ｐゴシック" pitchFamily="34" charset="-128"/>
              </a:rPr>
              <a:t>biomarcadores</a:t>
            </a:r>
            <a:r>
              <a:rPr lang="es-ES" sz="1000" dirty="0">
                <a:solidFill>
                  <a:srgbClr val="595959"/>
                </a:solidFill>
                <a:latin typeface="Calibri Light" pitchFamily="34" charset="0"/>
                <a:ea typeface="ＭＳ Ｐゴシック" pitchFamily="34" charset="-128"/>
              </a:rPr>
              <a:t> en patologías psiquiátricas y la identificación de nuevas dianas que pudieran servir como estrategias terapéuticas. En resumen, identificar y desarrollar estrategias farmacológicas para mejorar la calidad de vida de los pacientes con patologías mentales y neurodegenerativas. Esta investigación tiene un claro componente </a:t>
            </a:r>
            <a:r>
              <a:rPr lang="es-ES" sz="1000" dirty="0" err="1">
                <a:solidFill>
                  <a:srgbClr val="595959"/>
                </a:solidFill>
                <a:latin typeface="Calibri Light" pitchFamily="34" charset="0"/>
                <a:ea typeface="ＭＳ Ｐゴシック" pitchFamily="34" charset="-128"/>
              </a:rPr>
              <a:t>traslacional</a:t>
            </a:r>
            <a:r>
              <a:rPr lang="es-ES" sz="1000" dirty="0">
                <a:solidFill>
                  <a:srgbClr val="595959"/>
                </a:solidFill>
                <a:latin typeface="Calibri Light" pitchFamily="34" charset="0"/>
                <a:ea typeface="ＭＳ Ｐゴシック" pitchFamily="34" charset="-128"/>
              </a:rPr>
              <a:t>, desde modelos experimentales (in vivo, ex vivo e in vitro) a muestras biológicas de pacientes para explicar problemas clínicos específicos o bien posibles complicaciones de los tratamientos farmacológicos.</a:t>
            </a:r>
          </a:p>
          <a:p>
            <a:pPr algn="just"/>
            <a:r>
              <a:rPr lang="es-ES" sz="1000" dirty="0">
                <a:solidFill>
                  <a:srgbClr val="595959"/>
                </a:solidFill>
                <a:latin typeface="Calibri Light" pitchFamily="34" charset="0"/>
                <a:ea typeface="ＭＳ Ｐゴシック" pitchFamily="34" charset="-128"/>
              </a:rPr>
              <a:t>Además de su tarea investigadora, Juan C </a:t>
            </a:r>
            <a:r>
              <a:rPr lang="es-ES" sz="1000" dirty="0" err="1">
                <a:solidFill>
                  <a:srgbClr val="595959"/>
                </a:solidFill>
                <a:latin typeface="Calibri Light" pitchFamily="34" charset="0"/>
                <a:ea typeface="ＭＳ Ｐゴシック" pitchFamily="34" charset="-128"/>
              </a:rPr>
              <a:t>Leza</a:t>
            </a:r>
            <a:r>
              <a:rPr lang="es-ES" sz="1000" dirty="0">
                <a:solidFill>
                  <a:srgbClr val="595959"/>
                </a:solidFill>
                <a:latin typeface="Calibri Light" pitchFamily="34" charset="0"/>
                <a:ea typeface="ＭＳ Ｐゴシック" pitchFamily="34" charset="-128"/>
              </a:rPr>
              <a:t> mantiene, como profesor, una extensa dedicación a la docencia y a la formación de médicos y de investigadores, pre y postdoctorales de diversas áreas biomédicas. Es editor y autor de varios Libros de Texto en Farmacología, tutor de tesis doctorales y es o ha sido miembro estable o ad hoc de comités de evaluación científica de ámbito nacional e internacional. Es académico correspondiente de la Real Academia Nacional de Medicina de España desde 2008.</a:t>
            </a:r>
          </a:p>
          <a:p>
            <a:pPr algn="just"/>
            <a:endParaRPr lang="es-ES_tradnl" sz="1400" b="1" dirty="0">
              <a:solidFill>
                <a:srgbClr val="EB7332"/>
              </a:solidFill>
              <a:latin typeface="Calibri Light" pitchFamily="34" charset="0"/>
            </a:endParaRPr>
          </a:p>
          <a:p>
            <a:pPr>
              <a:lnSpc>
                <a:spcPct val="150000"/>
              </a:lnSpc>
            </a:pPr>
            <a:r>
              <a:rPr lang="es-ES_tradnl" sz="1400" b="1" dirty="0">
                <a:solidFill>
                  <a:srgbClr val="EB7332"/>
                </a:solidFill>
                <a:latin typeface="Calibri Light" pitchFamily="34" charset="0"/>
              </a:rPr>
              <a:t>Presenta: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Calibri Light" pitchFamily="34" charset="0"/>
              </a:rPr>
              <a:t>Antonio Lobo </a:t>
            </a:r>
            <a:r>
              <a:rPr lang="en-US" sz="1400" b="1" dirty="0" err="1">
                <a:latin typeface="Calibri Light" pitchFamily="34" charset="0"/>
              </a:rPr>
              <a:t>Satué</a:t>
            </a:r>
            <a:endParaRPr lang="en-US" sz="1400" b="1" dirty="0">
              <a:latin typeface="Calibri Light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rgbClr val="595959"/>
                </a:solidFill>
                <a:latin typeface="Calibri Light" pitchFamily="34" charset="0"/>
                <a:ea typeface="ＭＳ Ｐゴシック" pitchFamily="34" charset="-128"/>
              </a:rPr>
              <a:t>Grupo</a:t>
            </a:r>
            <a:r>
              <a:rPr lang="en-US" sz="1400" dirty="0">
                <a:solidFill>
                  <a:srgbClr val="595959"/>
                </a:solidFill>
                <a:latin typeface="Calibri Light" pitchFamily="34" charset="0"/>
                <a:ea typeface="ＭＳ Ｐゴシック" pitchFamily="34" charset="-128"/>
              </a:rPr>
              <a:t> </a:t>
            </a:r>
            <a:r>
              <a:rPr lang="en-US" sz="1400" dirty="0" err="1">
                <a:solidFill>
                  <a:srgbClr val="595959"/>
                </a:solidFill>
                <a:latin typeface="Calibri Light" pitchFamily="34" charset="0"/>
                <a:ea typeface="ＭＳ Ｐゴシック" pitchFamily="34" charset="-128"/>
              </a:rPr>
              <a:t>Psiquiatría</a:t>
            </a:r>
            <a:r>
              <a:rPr lang="en-US" sz="1400" dirty="0">
                <a:solidFill>
                  <a:srgbClr val="595959"/>
                </a:solidFill>
                <a:latin typeface="Calibri Light" pitchFamily="34" charset="0"/>
                <a:ea typeface="ＭＳ Ｐゴシック" pitchFamily="34" charset="-128"/>
              </a:rPr>
              <a:t> de enlace GIIS030</a:t>
            </a: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595959"/>
              </a:solidFill>
              <a:latin typeface="Calibri Light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460</Words>
  <Application>Microsoft Office PowerPoint</Application>
  <PresentationFormat>Personalizado</PresentationFormat>
  <Paragraphs>18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Mamen</cp:lastModifiedBy>
  <cp:revision>24</cp:revision>
  <dcterms:modified xsi:type="dcterms:W3CDTF">2020-01-24T11:12:05Z</dcterms:modified>
</cp:coreProperties>
</file>