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669088" cy="9926638"/>
  <p:defaultTextStyle>
    <a:defPPr>
      <a:defRPr lang="es-ES_tradnl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541"/>
  </p:normalViewPr>
  <p:slideViewPr>
    <p:cSldViewPr snapToGrid="0" snapToObjects="1">
      <p:cViewPr varScale="1">
        <p:scale>
          <a:sx n="51" d="100"/>
          <a:sy n="51" d="100"/>
        </p:scale>
        <p:origin x="2981" y="6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D237-F52F-7E43-8978-AFA0294F026B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0E19-FDC6-314E-A507-60521F758C5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6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_tradnl" dirty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2B20-99F5-F248-B361-D4A89043B387}" type="datetimeFigureOut">
              <a:rPr lang="es-ES_tradnl" smtClean="0"/>
              <a:t>10/11/2020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2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38" y="-216173"/>
            <a:ext cx="7698355" cy="108288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393EF3-D653-4472-B111-6A99D5F6A18E}"/>
              </a:ext>
            </a:extLst>
          </p:cNvPr>
          <p:cNvSpPr/>
          <p:nvPr/>
        </p:nvSpPr>
        <p:spPr>
          <a:xfrm>
            <a:off x="1241711" y="782123"/>
            <a:ext cx="619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WEBINAR: USO PRUDENTE DE ANTIBIÓTICOS</a:t>
            </a:r>
            <a:endParaRPr lang="en-US" sz="2000" b="1" dirty="0">
              <a:solidFill>
                <a:srgbClr val="EB733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EE7264-1C29-4BB2-8802-3169A79817B2}"/>
              </a:ext>
            </a:extLst>
          </p:cNvPr>
          <p:cNvSpPr txBox="1"/>
          <p:nvPr/>
        </p:nvSpPr>
        <p:spPr>
          <a:xfrm>
            <a:off x="735559" y="1461073"/>
            <a:ext cx="6197314" cy="58708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ES_tradnl" sz="1100" b="1" dirty="0">
                <a:solidFill>
                  <a:srgbClr val="EB7332"/>
                </a:solidFill>
                <a:latin typeface="Calibri" pitchFamily="34" charset="0"/>
              </a:rPr>
              <a:t>Objetivo:  </a:t>
            </a:r>
          </a:p>
          <a:p>
            <a:pPr algn="just"/>
            <a:r>
              <a:rPr lang="es-ES" sz="1050" dirty="0"/>
              <a:t>Mejorar la formación de los profesionales en el uso prudente de antibióticos y destacar  la contribución de los distintos profesionales que forman parte del  PROA para avanzar en la concienciación del problema que el mal uso de los antibióticos ha generado y conseguir un uso adecuado de los mismos.</a:t>
            </a:r>
          </a:p>
          <a:p>
            <a:pPr algn="just"/>
            <a:endParaRPr lang="es-ES_tradnl" sz="12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/>
            <a:r>
              <a:rPr lang="es-ES_tradnl" sz="1100" b="1" dirty="0">
                <a:solidFill>
                  <a:srgbClr val="EB7332"/>
                </a:solidFill>
                <a:latin typeface="Calibri" pitchFamily="34" charset="0"/>
              </a:rPr>
              <a:t>Programa:</a:t>
            </a:r>
            <a:endParaRPr lang="es-ES" sz="900" dirty="0"/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16:00-16:05 APERTURA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 Presentación de la jornada. - </a:t>
            </a:r>
            <a:r>
              <a:rPr lang="es-ES" sz="900" i="1" dirty="0">
                <a:solidFill>
                  <a:srgbClr val="1D1C1D"/>
                </a:solidFill>
              </a:rPr>
              <a:t>Mª Reyes Abad. Jefa del Servicio de Farmacia . Hospital Universitario Miguel Servet</a:t>
            </a:r>
            <a:r>
              <a:rPr lang="es-ES" sz="900" dirty="0">
                <a:solidFill>
                  <a:srgbClr val="1D1C1D"/>
                </a:solidFill>
              </a:rPr>
              <a:t> . Zaragoza</a:t>
            </a:r>
          </a:p>
          <a:p>
            <a:pPr algn="just"/>
            <a:endParaRPr lang="es-ES" sz="900" dirty="0">
              <a:solidFill>
                <a:srgbClr val="1D1C1D"/>
              </a:solidFill>
            </a:endParaRPr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16:05-16:25 CONFERENCIA INAUGURAL: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 Importancia de los PROA en el desarrollo del Plan Nacional frente a la Resistencia a los Antibióticos (PRAN) . </a:t>
            </a:r>
            <a:r>
              <a:rPr lang="es-ES" sz="900" i="1" dirty="0">
                <a:solidFill>
                  <a:srgbClr val="1D1C1D"/>
                </a:solidFill>
              </a:rPr>
              <a:t>- Antonio López. </a:t>
            </a:r>
            <a:r>
              <a:rPr lang="es-ES" sz="900" i="1" dirty="0"/>
              <a:t>Coordinador de Salud Humana del Plan Nacional frente a la Resistencia a los Antibióticos</a:t>
            </a:r>
            <a:r>
              <a:rPr lang="es-ES" sz="900" i="1" dirty="0">
                <a:solidFill>
                  <a:srgbClr val="1D1C1D"/>
                </a:solidFill>
              </a:rPr>
              <a:t>. Agencia </a:t>
            </a:r>
            <a:r>
              <a:rPr lang="es-ES" sz="900" dirty="0">
                <a:solidFill>
                  <a:srgbClr val="1D1C1D"/>
                </a:solidFill>
              </a:rPr>
              <a:t>Española del </a:t>
            </a:r>
            <a:r>
              <a:rPr lang="es-ES" sz="900" i="1" dirty="0">
                <a:solidFill>
                  <a:srgbClr val="1D1C1D"/>
                </a:solidFill>
              </a:rPr>
              <a:t>Medicamento y Productos Sanitarios</a:t>
            </a:r>
            <a:r>
              <a:rPr lang="es-ES" sz="900" dirty="0">
                <a:solidFill>
                  <a:srgbClr val="1D1C1D"/>
                </a:solidFill>
              </a:rPr>
              <a:t>  </a:t>
            </a:r>
          </a:p>
          <a:p>
            <a:pPr algn="just"/>
            <a:endParaRPr lang="es-ES" sz="900" dirty="0">
              <a:solidFill>
                <a:srgbClr val="1D1C1D"/>
              </a:solidFill>
            </a:endParaRPr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16,25 -17,10 MESA REDONDA: Contribución de los distintos perfiles profesionales al equipo PROA </a:t>
            </a:r>
            <a:endParaRPr lang="es-ES" sz="900" b="1" i="1" dirty="0">
              <a:solidFill>
                <a:srgbClr val="1D1C1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s-ES" sz="900" dirty="0">
                <a:solidFill>
                  <a:srgbClr val="1D1C1D"/>
                </a:solidFill>
              </a:rPr>
              <a:t>Presentación mesa.</a:t>
            </a:r>
            <a:r>
              <a:rPr lang="es-ES" sz="900" i="1" dirty="0">
                <a:solidFill>
                  <a:srgbClr val="1D1C1D"/>
                </a:solidFill>
              </a:rPr>
              <a:t> Tránsito Salvador. Jefa del Servicio de Farmacia . Hospital Universitario Lozano </a:t>
            </a:r>
            <a:r>
              <a:rPr lang="es-ES" sz="900" i="1" dirty="0" err="1">
                <a:solidFill>
                  <a:srgbClr val="1D1C1D"/>
                </a:solidFill>
              </a:rPr>
              <a:t>Blesa</a:t>
            </a:r>
            <a:r>
              <a:rPr lang="es-ES" sz="900" i="1" dirty="0">
                <a:solidFill>
                  <a:srgbClr val="1D1C1D"/>
                </a:solidFill>
              </a:rPr>
              <a:t>.</a:t>
            </a:r>
            <a:r>
              <a:rPr lang="es-ES" sz="900" dirty="0">
                <a:solidFill>
                  <a:srgbClr val="1D1C1D"/>
                </a:solidFill>
              </a:rPr>
              <a:t> Zaragoza</a:t>
            </a:r>
          </a:p>
          <a:p>
            <a:pPr algn="just">
              <a:spcAft>
                <a:spcPts val="600"/>
              </a:spcAft>
            </a:pPr>
            <a:r>
              <a:rPr lang="es-ES" sz="900" dirty="0">
                <a:solidFill>
                  <a:srgbClr val="1D1C1D"/>
                </a:solidFill>
              </a:rPr>
              <a:t>PROA y la Farmacia hospitalaria: un ejemplo de colaboración con los equipos clínicos multidisciplinares y de mejora en la terapéutica antimicrobiana.</a:t>
            </a:r>
            <a:r>
              <a:rPr lang="es-ES" sz="900" i="1" dirty="0">
                <a:solidFill>
                  <a:srgbClr val="1D1C1D"/>
                </a:solidFill>
              </a:rPr>
              <a:t>- Mercedes </a:t>
            </a:r>
            <a:r>
              <a:rPr lang="es-ES" sz="900" i="1" dirty="0" err="1">
                <a:solidFill>
                  <a:srgbClr val="1D1C1D"/>
                </a:solidFill>
              </a:rPr>
              <a:t>Arenere</a:t>
            </a:r>
            <a:r>
              <a:rPr lang="es-ES" sz="900" i="1" dirty="0">
                <a:solidFill>
                  <a:srgbClr val="1D1C1D"/>
                </a:solidFill>
              </a:rPr>
              <a:t> . Farmacéutica equipo PROA. Servicio de Farmacia . Hospital Clínico Universitario Lozano Blesa. </a:t>
            </a:r>
          </a:p>
          <a:p>
            <a:pPr algn="just">
              <a:spcAft>
                <a:spcPts val="600"/>
              </a:spcAft>
            </a:pPr>
            <a:r>
              <a:rPr lang="es-ES" sz="900" dirty="0">
                <a:solidFill>
                  <a:srgbClr val="1D1C1D"/>
                </a:solidFill>
              </a:rPr>
              <a:t>Contribución del farmacéutico del equipo  PROA en el fomento de la investigación en el contexto de la pandemia por SARS COv-2. -</a:t>
            </a:r>
            <a:r>
              <a:rPr lang="es-ES" sz="900" i="1" dirty="0">
                <a:solidFill>
                  <a:srgbClr val="1D1C1D"/>
                </a:solidFill>
              </a:rPr>
              <a:t> Rafael Huarte . Farmacéutico equipo PROA. Servicio de Farmacia. Hospital Universitario Miguel Servet.</a:t>
            </a:r>
          </a:p>
          <a:p>
            <a:pPr algn="just">
              <a:spcAft>
                <a:spcPts val="600"/>
              </a:spcAft>
            </a:pPr>
            <a:r>
              <a:rPr lang="es-ES" sz="900" dirty="0">
                <a:solidFill>
                  <a:srgbClr val="1D1C1D"/>
                </a:solidFill>
              </a:rPr>
              <a:t>Contribución del médico de infecciosas al equipo PROA. - </a:t>
            </a:r>
            <a:r>
              <a:rPr lang="es-ES" sz="900" i="1" dirty="0">
                <a:solidFill>
                  <a:srgbClr val="1D1C1D"/>
                </a:solidFill>
              </a:rPr>
              <a:t>Rosa Martínez. Facultativa equipo PROA. Unidad de Enfermedades Infecciosas. Hospital Universitario Miguel Servet. 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Contribución del microbiólogo al equipo PROA. </a:t>
            </a:r>
            <a:r>
              <a:rPr lang="es-ES" sz="900" i="1" dirty="0">
                <a:solidFill>
                  <a:srgbClr val="1D1C1D"/>
                </a:solidFill>
              </a:rPr>
              <a:t>- Javier Castillo. </a:t>
            </a:r>
            <a:r>
              <a:rPr lang="es-ES" sz="900" dirty="0"/>
              <a:t>Jefe de Sección de Microbiología. </a:t>
            </a:r>
            <a:r>
              <a:rPr lang="es-ES" sz="900" i="1" dirty="0">
                <a:solidFill>
                  <a:srgbClr val="1D1C1D"/>
                </a:solidFill>
              </a:rPr>
              <a:t>Hospital Clínico Universitario Lozano Blesa.</a:t>
            </a:r>
          </a:p>
          <a:p>
            <a:pPr algn="just"/>
            <a:endParaRPr lang="es-ES" sz="900" i="1" dirty="0">
              <a:solidFill>
                <a:srgbClr val="1D1C1D"/>
              </a:solidFill>
            </a:endParaRPr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 17:10h -17:30 CONFERENCIA DE CLAUSURA.  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Presente</a:t>
            </a:r>
            <a:r>
              <a:rPr lang="es-ES" sz="900" b="1" dirty="0">
                <a:solidFill>
                  <a:srgbClr val="1D1C1D"/>
                </a:solidFill>
              </a:rPr>
              <a:t> </a:t>
            </a:r>
            <a:r>
              <a:rPr lang="es-ES" sz="900" dirty="0">
                <a:solidFill>
                  <a:srgbClr val="1D1C1D"/>
                </a:solidFill>
              </a:rPr>
              <a:t>y futuro del uso de antimicrobianos. </a:t>
            </a:r>
            <a:r>
              <a:rPr lang="es-ES" sz="900" i="1" dirty="0">
                <a:solidFill>
                  <a:srgbClr val="1D1C1D"/>
                </a:solidFill>
              </a:rPr>
              <a:t>- Santiago Grau. Jefe de Sección. Servicio de Farmacia. Hospital del Mar. Barcelona.</a:t>
            </a:r>
          </a:p>
          <a:p>
            <a:pPr algn="just"/>
            <a:endParaRPr lang="es-ES" sz="900" dirty="0">
              <a:solidFill>
                <a:srgbClr val="1D1C1D"/>
              </a:solidFill>
            </a:endParaRPr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17.30-18,25 DEBATE FINAL. </a:t>
            </a:r>
          </a:p>
          <a:p>
            <a:pPr algn="just"/>
            <a:endParaRPr lang="es-ES" sz="900" i="1" dirty="0">
              <a:solidFill>
                <a:srgbClr val="1D1C1D"/>
              </a:solidFill>
            </a:endParaRPr>
          </a:p>
          <a:p>
            <a:pPr algn="just"/>
            <a:r>
              <a:rPr lang="es-ES" sz="900" b="1" dirty="0">
                <a:solidFill>
                  <a:srgbClr val="1D1C1D"/>
                </a:solidFill>
              </a:rPr>
              <a:t>18:25-18:30 CONCLUSIONES DE LA JORNADA Y CIERRE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 </a:t>
            </a:r>
            <a:r>
              <a:rPr lang="es-ES" sz="900" i="1" dirty="0">
                <a:solidFill>
                  <a:srgbClr val="1D1C1D"/>
                </a:solidFill>
              </a:rPr>
              <a:t>Mª Reyes Abad. Jefe de Servicio de Farmacia . Hospital Universitario Miguel Servet</a:t>
            </a:r>
            <a:endParaRPr lang="es-ES" sz="900" b="1" dirty="0">
              <a:solidFill>
                <a:srgbClr val="EB7332"/>
              </a:solidFill>
            </a:endParaRPr>
          </a:p>
          <a:p>
            <a:pPr algn="just"/>
            <a:endParaRPr lang="es-ES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/>
            <a:r>
              <a:rPr lang="es-ES" sz="1100" b="1" dirty="0">
                <a:solidFill>
                  <a:srgbClr val="EB7332"/>
                </a:solidFill>
              </a:rPr>
              <a:t>Organiza: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Servicios de Farmacia Hospital Clínico Universitario Lozano Blesa y Hospital Universitario Miguel Servet e</a:t>
            </a:r>
          </a:p>
          <a:p>
            <a:pPr algn="just"/>
            <a:r>
              <a:rPr lang="es-ES" sz="900" dirty="0">
                <a:solidFill>
                  <a:srgbClr val="1D1C1D"/>
                </a:solidFill>
              </a:rPr>
              <a:t> </a:t>
            </a:r>
            <a:r>
              <a:rPr lang="es-ES_tradnl" sz="900" b="1" dirty="0"/>
              <a:t>Instituto de Investigación Sanitaria Aragón.</a:t>
            </a: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AECCC-F9BB-4798-A064-54A29167DB51}"/>
              </a:ext>
            </a:extLst>
          </p:cNvPr>
          <p:cNvSpPr txBox="1"/>
          <p:nvPr/>
        </p:nvSpPr>
        <p:spPr>
          <a:xfrm>
            <a:off x="1317905" y="9347764"/>
            <a:ext cx="245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ea typeface="Trebuchet MS" charset="0"/>
                <a:cs typeface="Trebuchet MS" charset="0"/>
              </a:rPr>
              <a:t>Lugar:  Online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BB89AE-7203-43B2-BA20-8D101FA7D766}"/>
              </a:ext>
            </a:extLst>
          </p:cNvPr>
          <p:cNvSpPr txBox="1"/>
          <p:nvPr/>
        </p:nvSpPr>
        <p:spPr>
          <a:xfrm>
            <a:off x="1358486" y="9678249"/>
            <a:ext cx="3543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ea typeface="Trebuchet MS" charset="0"/>
                <a:cs typeface="Trebuchet MS" charset="0"/>
              </a:rPr>
              <a:t>Fecha: martes 15 diciembre 2020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D6F0DFA-6232-43BE-805C-FCF7D4AD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67" y="9362584"/>
            <a:ext cx="114300" cy="177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0B82396-ACF3-41EE-96C6-CEA3DDB99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1" y="9725174"/>
            <a:ext cx="152400" cy="15240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13910C-56E1-462E-8DEA-400EE2459628}"/>
              </a:ext>
            </a:extLst>
          </p:cNvPr>
          <p:cNvSpPr/>
          <p:nvPr/>
        </p:nvSpPr>
        <p:spPr>
          <a:xfrm>
            <a:off x="0" y="10080350"/>
            <a:ext cx="7559675" cy="5858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formacion@iisaragon.es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•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976 71 38 56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85869C-C673-43A7-A328-70A4AE619FBC}"/>
              </a:ext>
            </a:extLst>
          </p:cNvPr>
          <p:cNvSpPr/>
          <p:nvPr/>
        </p:nvSpPr>
        <p:spPr>
          <a:xfrm>
            <a:off x="2029767" y="1112822"/>
            <a:ext cx="37782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EB7332"/>
                </a:solidFill>
              </a:rPr>
              <a:t>15 </a:t>
            </a:r>
            <a:r>
              <a:rPr lang="en-US" sz="1200" b="1" dirty="0" err="1">
                <a:solidFill>
                  <a:srgbClr val="EB7332"/>
                </a:solidFill>
              </a:rPr>
              <a:t>diciembre</a:t>
            </a:r>
            <a:r>
              <a:rPr lang="en-US" sz="1200" b="1" dirty="0">
                <a:solidFill>
                  <a:srgbClr val="EB7332"/>
                </a:solidFill>
              </a:rPr>
              <a:t> 2020. </a:t>
            </a:r>
            <a:r>
              <a:rPr lang="en-US" sz="1200" b="1" dirty="0" err="1">
                <a:solidFill>
                  <a:srgbClr val="EB7332"/>
                </a:solidFill>
              </a:rPr>
              <a:t>Sesión</a:t>
            </a:r>
            <a:r>
              <a:rPr lang="en-US" sz="1200" b="1" dirty="0">
                <a:solidFill>
                  <a:srgbClr val="EB7332"/>
                </a:solidFill>
              </a:rPr>
              <a:t> online</a:t>
            </a:r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9270434-2CC5-4118-B773-92D290383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464" y="79129"/>
            <a:ext cx="1558407" cy="5847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74675C-81A8-4033-9AA9-23F04A6B208C}"/>
              </a:ext>
            </a:extLst>
          </p:cNvPr>
          <p:cNvSpPr txBox="1"/>
          <p:nvPr/>
        </p:nvSpPr>
        <p:spPr>
          <a:xfrm>
            <a:off x="735559" y="7228365"/>
            <a:ext cx="3806461" cy="210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>
                <a:solidFill>
                  <a:srgbClr val="EB7332"/>
                </a:solidFill>
              </a:rPr>
              <a:t>Inscripción</a:t>
            </a:r>
            <a:r>
              <a:rPr lang="es-ES_tradnl" sz="1100" b="1" dirty="0">
                <a:solidFill>
                  <a:srgbClr val="EB7332"/>
                </a:solidFill>
                <a:latin typeface="Calibri" pitchFamily="34" charset="0"/>
              </a:rPr>
              <a:t>:</a:t>
            </a:r>
          </a:p>
          <a:p>
            <a:pPr algn="just">
              <a:lnSpc>
                <a:spcPts val="1500"/>
              </a:lnSpc>
            </a:pPr>
            <a:r>
              <a:rPr lang="es-ES" sz="900" dirty="0">
                <a:solidFill>
                  <a:srgbClr val="1D1C1D"/>
                </a:solidFill>
              </a:rPr>
              <a:t>Los interesados en la jornada deberán rellenar la solicitud de inscripción a través del enlace que se facilita a continuación, requisito imprescindible para obtener el enlace de acceso a la jornada y la emisión del certificado. </a:t>
            </a:r>
          </a:p>
          <a:p>
            <a:pPr algn="just">
              <a:lnSpc>
                <a:spcPts val="1500"/>
              </a:lnSpc>
            </a:pPr>
            <a:r>
              <a:rPr lang="es-ES" sz="900" dirty="0">
                <a:solidFill>
                  <a:srgbClr val="1D1C1D"/>
                </a:solidFill>
              </a:rPr>
              <a:t>Se revisará el seguimiento/conexión de los asistentes a lo largo de la jornada. Se irán aceptando solicitudes por orden de inscripción hasta completar aforo (100 </a:t>
            </a:r>
            <a:r>
              <a:rPr lang="es-ES" sz="900" dirty="0" err="1">
                <a:solidFill>
                  <a:srgbClr val="1D1C1D"/>
                </a:solidFill>
              </a:rPr>
              <a:t>pax</a:t>
            </a:r>
            <a:r>
              <a:rPr lang="es-ES" sz="900" dirty="0">
                <a:solidFill>
                  <a:srgbClr val="1D1C1D"/>
                </a:solidFill>
              </a:rPr>
              <a:t>) tendrán preferencia farmacéuticos y microbiólogos.</a:t>
            </a:r>
          </a:p>
          <a:p>
            <a:pPr algn="just">
              <a:lnSpc>
                <a:spcPts val="1500"/>
              </a:lnSpc>
            </a:pPr>
            <a:r>
              <a:rPr lang="es-ES" sz="900" dirty="0">
                <a:solidFill>
                  <a:srgbClr val="1D1C1D"/>
                </a:solidFill>
              </a:rPr>
              <a:t>Enlace de inscripción abierto hasta el 4  de diciembre:</a:t>
            </a:r>
          </a:p>
          <a:p>
            <a:pPr algn="just">
              <a:lnSpc>
                <a:spcPts val="1500"/>
              </a:lnSpc>
            </a:pPr>
            <a:r>
              <a:rPr lang="es-ES" sz="900" dirty="0">
                <a:solidFill>
                  <a:srgbClr val="1D1C1D"/>
                </a:solidFill>
              </a:rPr>
              <a:t>https://forms.gle/K7aEFW3FyqXPFjdf8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424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501</Words>
  <Application>Microsoft Office PowerPoint</Application>
  <PresentationFormat>Personalizado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martinez ekong</dc:creator>
  <cp:lastModifiedBy>IIS2</cp:lastModifiedBy>
  <cp:revision>75</cp:revision>
  <cp:lastPrinted>2020-11-09T12:50:41Z</cp:lastPrinted>
  <dcterms:created xsi:type="dcterms:W3CDTF">2019-08-08T12:17:09Z</dcterms:created>
  <dcterms:modified xsi:type="dcterms:W3CDTF">2020-11-10T08:09:58Z</dcterms:modified>
</cp:coreProperties>
</file>